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70" r:id="rId4"/>
    <p:sldId id="271" r:id="rId5"/>
    <p:sldId id="272" r:id="rId6"/>
    <p:sldId id="274" r:id="rId7"/>
    <p:sldId id="275" r:id="rId8"/>
    <p:sldId id="259" r:id="rId9"/>
    <p:sldId id="260" r:id="rId10"/>
    <p:sldId id="261" r:id="rId11"/>
    <p:sldId id="262" r:id="rId12"/>
    <p:sldId id="263" r:id="rId13"/>
    <p:sldId id="264" r:id="rId14"/>
    <p:sldId id="277" r:id="rId15"/>
    <p:sldId id="265" r:id="rId16"/>
    <p:sldId id="278" r:id="rId17"/>
    <p:sldId id="287" r:id="rId18"/>
    <p:sldId id="283" r:id="rId19"/>
    <p:sldId id="282" r:id="rId20"/>
    <p:sldId id="288" r:id="rId21"/>
    <p:sldId id="281" r:id="rId22"/>
    <p:sldId id="286" r:id="rId23"/>
    <p:sldId id="284" r:id="rId24"/>
    <p:sldId id="285"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E686"/>
    <a:srgbClr val="FFE46C"/>
    <a:srgbClr val="7BF7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301"/>
  </p:normalViewPr>
  <p:slideViewPr>
    <p:cSldViewPr snapToGrid="0">
      <p:cViewPr varScale="1">
        <p:scale>
          <a:sx n="104" d="100"/>
          <a:sy n="104" d="100"/>
        </p:scale>
        <p:origin x="232"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70F821-6A3C-9F44-AD8E-7CCCFA0B680A}" type="datetimeFigureOut">
              <a:t>2024/7/25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58AD0-A594-3A43-A9F0-4C34D306DE15}" type="slidenum">
              <a:t>‹#›</a:t>
            </a:fld>
            <a:endParaRPr kumimoji="1" lang="ja-JP" altLang="en-US"/>
          </a:p>
        </p:txBody>
      </p:sp>
    </p:spTree>
    <p:extLst>
      <p:ext uri="{BB962C8B-B14F-4D97-AF65-F5344CB8AC3E}">
        <p14:creationId xmlns:p14="http://schemas.microsoft.com/office/powerpoint/2010/main" val="27035802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rtl="0"/>
            <a:fld id="{841221E5-7225-48EB-A4EE-420E7BFCF705}" type="slidenum">
              <a:rPr lang="en-US" altLang="ja-JP" smtClean="0"/>
              <a:pPr rtl="0"/>
              <a:t>3</a:t>
            </a:fld>
            <a:endParaRPr lang="ja-JP" altLang="en-US" dirty="0"/>
          </a:p>
        </p:txBody>
      </p:sp>
    </p:spTree>
    <p:extLst>
      <p:ext uri="{BB962C8B-B14F-4D97-AF65-F5344CB8AC3E}">
        <p14:creationId xmlns:p14="http://schemas.microsoft.com/office/powerpoint/2010/main" val="3167138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rtl="0"/>
            <a:fld id="{841221E5-7225-48EB-A4EE-420E7BFCF705}" type="slidenum">
              <a:rPr lang="en-US" altLang="ja-JP" smtClean="0"/>
              <a:pPr rtl="0"/>
              <a:t>4</a:t>
            </a:fld>
            <a:endParaRPr lang="ja-JP" altLang="en-US" dirty="0"/>
          </a:p>
        </p:txBody>
      </p:sp>
    </p:spTree>
    <p:extLst>
      <p:ext uri="{BB962C8B-B14F-4D97-AF65-F5344CB8AC3E}">
        <p14:creationId xmlns:p14="http://schemas.microsoft.com/office/powerpoint/2010/main" val="374273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rtl="0"/>
            <a:fld id="{841221E5-7225-48EB-A4EE-420E7BFCF705}" type="slidenum">
              <a:rPr lang="en-US" altLang="ja-JP" smtClean="0"/>
              <a:pPr rtl="0"/>
              <a:t>5</a:t>
            </a:fld>
            <a:endParaRPr lang="ja-JP" altLang="en-US" dirty="0"/>
          </a:p>
        </p:txBody>
      </p:sp>
    </p:spTree>
    <p:extLst>
      <p:ext uri="{BB962C8B-B14F-4D97-AF65-F5344CB8AC3E}">
        <p14:creationId xmlns:p14="http://schemas.microsoft.com/office/powerpoint/2010/main" val="2409683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rtl="0"/>
            <a:fld id="{841221E5-7225-48EB-A4EE-420E7BFCF705}" type="slidenum">
              <a:rPr lang="en-US" altLang="ja-JP" smtClean="0"/>
              <a:pPr rtl="0"/>
              <a:t>6</a:t>
            </a:fld>
            <a:endParaRPr lang="ja-JP" altLang="en-US" dirty="0"/>
          </a:p>
        </p:txBody>
      </p:sp>
    </p:spTree>
    <p:extLst>
      <p:ext uri="{BB962C8B-B14F-4D97-AF65-F5344CB8AC3E}">
        <p14:creationId xmlns:p14="http://schemas.microsoft.com/office/powerpoint/2010/main" val="1348657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rtl="0"/>
            <a:fld id="{841221E5-7225-48EB-A4EE-420E7BFCF705}" type="slidenum">
              <a:rPr lang="en-US" altLang="ja-JP" smtClean="0"/>
              <a:pPr rtl="0"/>
              <a:t>7</a:t>
            </a:fld>
            <a:endParaRPr lang="ja-JP" altLang="en-US" dirty="0"/>
          </a:p>
        </p:txBody>
      </p:sp>
    </p:spTree>
    <p:extLst>
      <p:ext uri="{BB962C8B-B14F-4D97-AF65-F5344CB8AC3E}">
        <p14:creationId xmlns:p14="http://schemas.microsoft.com/office/powerpoint/2010/main" val="192610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0358AD0-A594-3A43-A9F0-4C34D306DE15}" type="slidenum">
              <a:rPr lang="en-US" altLang="ja-JP"/>
              <a:t>14</a:t>
            </a:fld>
            <a:endParaRPr kumimoji="1" lang="ja-JP" altLang="en-US"/>
          </a:p>
        </p:txBody>
      </p:sp>
    </p:spTree>
    <p:extLst>
      <p:ext uri="{BB962C8B-B14F-4D97-AF65-F5344CB8AC3E}">
        <p14:creationId xmlns:p14="http://schemas.microsoft.com/office/powerpoint/2010/main" val="3366571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rtl="0"/>
            <a:fld id="{841221E5-7225-48EB-A4EE-420E7BFCF705}" type="slidenum">
              <a:rPr lang="en-US" altLang="ja-JP" smtClean="0"/>
              <a:pPr rtl="0"/>
              <a:t>21</a:t>
            </a:fld>
            <a:endParaRPr lang="ja-JP" altLang="en-US" dirty="0"/>
          </a:p>
        </p:txBody>
      </p:sp>
    </p:spTree>
    <p:extLst>
      <p:ext uri="{BB962C8B-B14F-4D97-AF65-F5344CB8AC3E}">
        <p14:creationId xmlns:p14="http://schemas.microsoft.com/office/powerpoint/2010/main" val="92074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FC83FF-9B88-97EB-2D1D-80C8C16156C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E2511FA-9DA7-2815-E1EA-6F2015DA48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E932855-8F40-869D-CE11-73219160030D}"/>
              </a:ext>
            </a:extLst>
          </p:cNvPr>
          <p:cNvSpPr>
            <a:spLocks noGrp="1"/>
          </p:cNvSpPr>
          <p:nvPr>
            <p:ph type="dt" sz="half" idx="10"/>
          </p:nvPr>
        </p:nvSpPr>
        <p:spPr/>
        <p:txBody>
          <a:bodyPr/>
          <a:lstStyle/>
          <a:p>
            <a:fld id="{E35529C5-74CC-C240-B433-CBF3E3F5714D}" type="datetimeFigureOut">
              <a:t>2024/7/25</a:t>
            </a:fld>
            <a:endParaRPr kumimoji="1" lang="ja-JP" altLang="en-US"/>
          </a:p>
        </p:txBody>
      </p:sp>
      <p:sp>
        <p:nvSpPr>
          <p:cNvPr id="5" name="フッター プレースホルダー 4">
            <a:extLst>
              <a:ext uri="{FF2B5EF4-FFF2-40B4-BE49-F238E27FC236}">
                <a16:creationId xmlns:a16="http://schemas.microsoft.com/office/drawing/2014/main" id="{83FA1C5C-D6D9-9D0E-FDBA-ED48D8BE615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8D4AE0-8A79-EFC5-2A5A-E8D93F241C2C}"/>
              </a:ext>
            </a:extLst>
          </p:cNvPr>
          <p:cNvSpPr>
            <a:spLocks noGrp="1"/>
          </p:cNvSpPr>
          <p:nvPr>
            <p:ph type="sldNum" sz="quarter" idx="12"/>
          </p:nvPr>
        </p:nvSpPr>
        <p:spPr/>
        <p:txBody>
          <a:bodyPr/>
          <a:lstStyle/>
          <a:p>
            <a:fld id="{E33884ED-C901-2A4B-A0B6-7AEDABB9DE67}" type="slidenum">
              <a:t>‹#›</a:t>
            </a:fld>
            <a:endParaRPr kumimoji="1" lang="ja-JP" altLang="en-US"/>
          </a:p>
        </p:txBody>
      </p:sp>
    </p:spTree>
    <p:extLst>
      <p:ext uri="{BB962C8B-B14F-4D97-AF65-F5344CB8AC3E}">
        <p14:creationId xmlns:p14="http://schemas.microsoft.com/office/powerpoint/2010/main" val="715561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023D8E-ABB4-31ED-1DD6-736CCAEB063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2260EF1-96CF-4FDA-2A7A-C1607FD68F2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FDB749-ECF6-0622-9A69-5A4B2C800DB3}"/>
              </a:ext>
            </a:extLst>
          </p:cNvPr>
          <p:cNvSpPr>
            <a:spLocks noGrp="1"/>
          </p:cNvSpPr>
          <p:nvPr>
            <p:ph type="dt" sz="half" idx="10"/>
          </p:nvPr>
        </p:nvSpPr>
        <p:spPr/>
        <p:txBody>
          <a:bodyPr/>
          <a:lstStyle/>
          <a:p>
            <a:fld id="{E35529C5-74CC-C240-B433-CBF3E3F5714D}" type="datetimeFigureOut">
              <a:t>2024/7/25</a:t>
            </a:fld>
            <a:endParaRPr kumimoji="1" lang="ja-JP" altLang="en-US"/>
          </a:p>
        </p:txBody>
      </p:sp>
      <p:sp>
        <p:nvSpPr>
          <p:cNvPr id="5" name="フッター プレースホルダー 4">
            <a:extLst>
              <a:ext uri="{FF2B5EF4-FFF2-40B4-BE49-F238E27FC236}">
                <a16:creationId xmlns:a16="http://schemas.microsoft.com/office/drawing/2014/main" id="{40BD9EBA-F7AB-D577-91D2-EC6024994D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A38BA7-D6DB-1134-3D6C-3014C6D3C9ED}"/>
              </a:ext>
            </a:extLst>
          </p:cNvPr>
          <p:cNvSpPr>
            <a:spLocks noGrp="1"/>
          </p:cNvSpPr>
          <p:nvPr>
            <p:ph type="sldNum" sz="quarter" idx="12"/>
          </p:nvPr>
        </p:nvSpPr>
        <p:spPr/>
        <p:txBody>
          <a:bodyPr/>
          <a:lstStyle/>
          <a:p>
            <a:fld id="{E33884ED-C901-2A4B-A0B6-7AEDABB9DE67}" type="slidenum">
              <a:t>‹#›</a:t>
            </a:fld>
            <a:endParaRPr kumimoji="1" lang="ja-JP" altLang="en-US"/>
          </a:p>
        </p:txBody>
      </p:sp>
    </p:spTree>
    <p:extLst>
      <p:ext uri="{BB962C8B-B14F-4D97-AF65-F5344CB8AC3E}">
        <p14:creationId xmlns:p14="http://schemas.microsoft.com/office/powerpoint/2010/main" val="3708494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470302D-1D4F-A9DA-DE82-46FA9EFC304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D6DF71-1B66-CD60-6384-3D001A25A64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A554DB4-F585-55B6-122C-E4F1F93246AA}"/>
              </a:ext>
            </a:extLst>
          </p:cNvPr>
          <p:cNvSpPr>
            <a:spLocks noGrp="1"/>
          </p:cNvSpPr>
          <p:nvPr>
            <p:ph type="dt" sz="half" idx="10"/>
          </p:nvPr>
        </p:nvSpPr>
        <p:spPr/>
        <p:txBody>
          <a:bodyPr/>
          <a:lstStyle/>
          <a:p>
            <a:fld id="{E35529C5-74CC-C240-B433-CBF3E3F5714D}" type="datetimeFigureOut">
              <a:t>2024/7/25</a:t>
            </a:fld>
            <a:endParaRPr kumimoji="1" lang="ja-JP" altLang="en-US"/>
          </a:p>
        </p:txBody>
      </p:sp>
      <p:sp>
        <p:nvSpPr>
          <p:cNvPr id="5" name="フッター プレースホルダー 4">
            <a:extLst>
              <a:ext uri="{FF2B5EF4-FFF2-40B4-BE49-F238E27FC236}">
                <a16:creationId xmlns:a16="http://schemas.microsoft.com/office/drawing/2014/main" id="{972671F6-CFCC-1CA3-D96C-876B6FE5884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DE3D292-6293-5CDB-12AA-33A47B096788}"/>
              </a:ext>
            </a:extLst>
          </p:cNvPr>
          <p:cNvSpPr>
            <a:spLocks noGrp="1"/>
          </p:cNvSpPr>
          <p:nvPr>
            <p:ph type="sldNum" sz="quarter" idx="12"/>
          </p:nvPr>
        </p:nvSpPr>
        <p:spPr/>
        <p:txBody>
          <a:bodyPr/>
          <a:lstStyle/>
          <a:p>
            <a:fld id="{E33884ED-C901-2A4B-A0B6-7AEDABB9DE67}" type="slidenum">
              <a:t>‹#›</a:t>
            </a:fld>
            <a:endParaRPr kumimoji="1" lang="ja-JP" altLang="en-US"/>
          </a:p>
        </p:txBody>
      </p:sp>
    </p:spTree>
    <p:extLst>
      <p:ext uri="{BB962C8B-B14F-4D97-AF65-F5344CB8AC3E}">
        <p14:creationId xmlns:p14="http://schemas.microsoft.com/office/powerpoint/2010/main" val="3678527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45101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9ABD04-A105-38CE-9547-E32FFC5B261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6BAC48-C8DA-3D12-CFC6-2C942E7A79C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1358AD0-13E2-C5FB-B2C0-67DD4404E4FA}"/>
              </a:ext>
            </a:extLst>
          </p:cNvPr>
          <p:cNvSpPr>
            <a:spLocks noGrp="1"/>
          </p:cNvSpPr>
          <p:nvPr>
            <p:ph type="dt" sz="half" idx="10"/>
          </p:nvPr>
        </p:nvSpPr>
        <p:spPr/>
        <p:txBody>
          <a:bodyPr/>
          <a:lstStyle/>
          <a:p>
            <a:fld id="{E35529C5-74CC-C240-B433-CBF3E3F5714D}" type="datetimeFigureOut">
              <a:t>2024/7/25</a:t>
            </a:fld>
            <a:endParaRPr kumimoji="1" lang="ja-JP" altLang="en-US"/>
          </a:p>
        </p:txBody>
      </p:sp>
      <p:sp>
        <p:nvSpPr>
          <p:cNvPr id="5" name="フッター プレースホルダー 4">
            <a:extLst>
              <a:ext uri="{FF2B5EF4-FFF2-40B4-BE49-F238E27FC236}">
                <a16:creationId xmlns:a16="http://schemas.microsoft.com/office/drawing/2014/main" id="{E21FD3E7-271B-A941-7D99-23E54AE1484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0A9965-8949-14D6-B88D-384BDC367B5F}"/>
              </a:ext>
            </a:extLst>
          </p:cNvPr>
          <p:cNvSpPr>
            <a:spLocks noGrp="1"/>
          </p:cNvSpPr>
          <p:nvPr>
            <p:ph type="sldNum" sz="quarter" idx="12"/>
          </p:nvPr>
        </p:nvSpPr>
        <p:spPr/>
        <p:txBody>
          <a:bodyPr/>
          <a:lstStyle/>
          <a:p>
            <a:fld id="{E33884ED-C901-2A4B-A0B6-7AEDABB9DE67}" type="slidenum">
              <a:t>‹#›</a:t>
            </a:fld>
            <a:endParaRPr kumimoji="1" lang="ja-JP" altLang="en-US"/>
          </a:p>
        </p:txBody>
      </p:sp>
    </p:spTree>
    <p:extLst>
      <p:ext uri="{BB962C8B-B14F-4D97-AF65-F5344CB8AC3E}">
        <p14:creationId xmlns:p14="http://schemas.microsoft.com/office/powerpoint/2010/main" val="366602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BCA6F-A4ED-9B2F-26D1-3301457A4CB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2D39458-F2BC-0D37-FFE5-53127D4BC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9BB7E7B-A9B0-3920-4631-D67D71EBC92B}"/>
              </a:ext>
            </a:extLst>
          </p:cNvPr>
          <p:cNvSpPr>
            <a:spLocks noGrp="1"/>
          </p:cNvSpPr>
          <p:nvPr>
            <p:ph type="dt" sz="half" idx="10"/>
          </p:nvPr>
        </p:nvSpPr>
        <p:spPr/>
        <p:txBody>
          <a:bodyPr/>
          <a:lstStyle/>
          <a:p>
            <a:fld id="{E35529C5-74CC-C240-B433-CBF3E3F5714D}" type="datetimeFigureOut">
              <a:t>2024/7/25</a:t>
            </a:fld>
            <a:endParaRPr kumimoji="1" lang="ja-JP" altLang="en-US"/>
          </a:p>
        </p:txBody>
      </p:sp>
      <p:sp>
        <p:nvSpPr>
          <p:cNvPr id="5" name="フッター プレースホルダー 4">
            <a:extLst>
              <a:ext uri="{FF2B5EF4-FFF2-40B4-BE49-F238E27FC236}">
                <a16:creationId xmlns:a16="http://schemas.microsoft.com/office/drawing/2014/main" id="{1C518343-C432-9F0E-0928-1971E5FC151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984088-361F-C513-1B86-4CE67F20491F}"/>
              </a:ext>
            </a:extLst>
          </p:cNvPr>
          <p:cNvSpPr>
            <a:spLocks noGrp="1"/>
          </p:cNvSpPr>
          <p:nvPr>
            <p:ph type="sldNum" sz="quarter" idx="12"/>
          </p:nvPr>
        </p:nvSpPr>
        <p:spPr/>
        <p:txBody>
          <a:bodyPr/>
          <a:lstStyle/>
          <a:p>
            <a:fld id="{E33884ED-C901-2A4B-A0B6-7AEDABB9DE67}" type="slidenum">
              <a:t>‹#›</a:t>
            </a:fld>
            <a:endParaRPr kumimoji="1" lang="ja-JP" altLang="en-US"/>
          </a:p>
        </p:txBody>
      </p:sp>
    </p:spTree>
    <p:extLst>
      <p:ext uri="{BB962C8B-B14F-4D97-AF65-F5344CB8AC3E}">
        <p14:creationId xmlns:p14="http://schemas.microsoft.com/office/powerpoint/2010/main" val="168595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62B961-8495-B2F8-9860-87110B55A1A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7460965-AD33-DCEA-3134-09723223A3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F778BC6-0B44-4691-1C73-DF2468AD69D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0E43DB4-D578-8C08-B283-C4E853704D5E}"/>
              </a:ext>
            </a:extLst>
          </p:cNvPr>
          <p:cNvSpPr>
            <a:spLocks noGrp="1"/>
          </p:cNvSpPr>
          <p:nvPr>
            <p:ph type="dt" sz="half" idx="10"/>
          </p:nvPr>
        </p:nvSpPr>
        <p:spPr/>
        <p:txBody>
          <a:bodyPr/>
          <a:lstStyle/>
          <a:p>
            <a:fld id="{E35529C5-74CC-C240-B433-CBF3E3F5714D}" type="datetimeFigureOut">
              <a:t>2024/7/25</a:t>
            </a:fld>
            <a:endParaRPr kumimoji="1" lang="ja-JP" altLang="en-US"/>
          </a:p>
        </p:txBody>
      </p:sp>
      <p:sp>
        <p:nvSpPr>
          <p:cNvPr id="6" name="フッター プレースホルダー 5">
            <a:extLst>
              <a:ext uri="{FF2B5EF4-FFF2-40B4-BE49-F238E27FC236}">
                <a16:creationId xmlns:a16="http://schemas.microsoft.com/office/drawing/2014/main" id="{1469528C-B133-F15D-E0C5-B3FC31D7343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34F4B90-45B1-F9D7-8988-7A153D2335A1}"/>
              </a:ext>
            </a:extLst>
          </p:cNvPr>
          <p:cNvSpPr>
            <a:spLocks noGrp="1"/>
          </p:cNvSpPr>
          <p:nvPr>
            <p:ph type="sldNum" sz="quarter" idx="12"/>
          </p:nvPr>
        </p:nvSpPr>
        <p:spPr/>
        <p:txBody>
          <a:bodyPr/>
          <a:lstStyle/>
          <a:p>
            <a:fld id="{E33884ED-C901-2A4B-A0B6-7AEDABB9DE67}" type="slidenum">
              <a:t>‹#›</a:t>
            </a:fld>
            <a:endParaRPr kumimoji="1" lang="ja-JP" altLang="en-US"/>
          </a:p>
        </p:txBody>
      </p:sp>
    </p:spTree>
    <p:extLst>
      <p:ext uri="{BB962C8B-B14F-4D97-AF65-F5344CB8AC3E}">
        <p14:creationId xmlns:p14="http://schemas.microsoft.com/office/powerpoint/2010/main" val="157715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9D97C6-FE94-3B72-2F72-6D6AC05EC57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9FA18E2-4790-EA4F-22ED-E4423DE7B1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7A442C0-1AF1-DE00-0894-2CB63780561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63DDE7C-B706-31CD-0A46-362E4A392E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7DEA240-BF30-7349-7E76-1FA4EB62210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818958D-6065-447B-4EAD-9570E270FA01}"/>
              </a:ext>
            </a:extLst>
          </p:cNvPr>
          <p:cNvSpPr>
            <a:spLocks noGrp="1"/>
          </p:cNvSpPr>
          <p:nvPr>
            <p:ph type="dt" sz="half" idx="10"/>
          </p:nvPr>
        </p:nvSpPr>
        <p:spPr/>
        <p:txBody>
          <a:bodyPr/>
          <a:lstStyle/>
          <a:p>
            <a:fld id="{E35529C5-74CC-C240-B433-CBF3E3F5714D}" type="datetimeFigureOut">
              <a:t>2024/7/25</a:t>
            </a:fld>
            <a:endParaRPr kumimoji="1" lang="ja-JP" altLang="en-US"/>
          </a:p>
        </p:txBody>
      </p:sp>
      <p:sp>
        <p:nvSpPr>
          <p:cNvPr id="8" name="フッター プレースホルダー 7">
            <a:extLst>
              <a:ext uri="{FF2B5EF4-FFF2-40B4-BE49-F238E27FC236}">
                <a16:creationId xmlns:a16="http://schemas.microsoft.com/office/drawing/2014/main" id="{440B8AD7-78FB-5FD6-79D6-0182ABC7D97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2015A2A-201A-D306-B482-17856D93C24A}"/>
              </a:ext>
            </a:extLst>
          </p:cNvPr>
          <p:cNvSpPr>
            <a:spLocks noGrp="1"/>
          </p:cNvSpPr>
          <p:nvPr>
            <p:ph type="sldNum" sz="quarter" idx="12"/>
          </p:nvPr>
        </p:nvSpPr>
        <p:spPr/>
        <p:txBody>
          <a:bodyPr/>
          <a:lstStyle/>
          <a:p>
            <a:fld id="{E33884ED-C901-2A4B-A0B6-7AEDABB9DE67}" type="slidenum">
              <a:t>‹#›</a:t>
            </a:fld>
            <a:endParaRPr kumimoji="1" lang="ja-JP" altLang="en-US"/>
          </a:p>
        </p:txBody>
      </p:sp>
    </p:spTree>
    <p:extLst>
      <p:ext uri="{BB962C8B-B14F-4D97-AF65-F5344CB8AC3E}">
        <p14:creationId xmlns:p14="http://schemas.microsoft.com/office/powerpoint/2010/main" val="3903976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C18947-C7D6-224C-E367-19477765813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33D1DFD-ADE0-4B6D-6CA1-1EA450688579}"/>
              </a:ext>
            </a:extLst>
          </p:cNvPr>
          <p:cNvSpPr>
            <a:spLocks noGrp="1"/>
          </p:cNvSpPr>
          <p:nvPr>
            <p:ph type="dt" sz="half" idx="10"/>
          </p:nvPr>
        </p:nvSpPr>
        <p:spPr/>
        <p:txBody>
          <a:bodyPr/>
          <a:lstStyle/>
          <a:p>
            <a:fld id="{E35529C5-74CC-C240-B433-CBF3E3F5714D}" type="datetimeFigureOut">
              <a:t>2024/7/25</a:t>
            </a:fld>
            <a:endParaRPr kumimoji="1" lang="ja-JP" altLang="en-US"/>
          </a:p>
        </p:txBody>
      </p:sp>
      <p:sp>
        <p:nvSpPr>
          <p:cNvPr id="4" name="フッター プレースホルダー 3">
            <a:extLst>
              <a:ext uri="{FF2B5EF4-FFF2-40B4-BE49-F238E27FC236}">
                <a16:creationId xmlns:a16="http://schemas.microsoft.com/office/drawing/2014/main" id="{DC3CADA7-3B94-EE78-7AA9-13F26209218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E8E76EA-16C3-1E34-10EB-2371FC907825}"/>
              </a:ext>
            </a:extLst>
          </p:cNvPr>
          <p:cNvSpPr>
            <a:spLocks noGrp="1"/>
          </p:cNvSpPr>
          <p:nvPr>
            <p:ph type="sldNum" sz="quarter" idx="12"/>
          </p:nvPr>
        </p:nvSpPr>
        <p:spPr/>
        <p:txBody>
          <a:bodyPr/>
          <a:lstStyle/>
          <a:p>
            <a:fld id="{E33884ED-C901-2A4B-A0B6-7AEDABB9DE67}" type="slidenum">
              <a:t>‹#›</a:t>
            </a:fld>
            <a:endParaRPr kumimoji="1" lang="ja-JP" altLang="en-US"/>
          </a:p>
        </p:txBody>
      </p:sp>
    </p:spTree>
    <p:extLst>
      <p:ext uri="{BB962C8B-B14F-4D97-AF65-F5344CB8AC3E}">
        <p14:creationId xmlns:p14="http://schemas.microsoft.com/office/powerpoint/2010/main" val="75492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73745F8-E34A-4243-FFE1-1644531F3F6C}"/>
              </a:ext>
            </a:extLst>
          </p:cNvPr>
          <p:cNvSpPr>
            <a:spLocks noGrp="1"/>
          </p:cNvSpPr>
          <p:nvPr>
            <p:ph type="dt" sz="half" idx="10"/>
          </p:nvPr>
        </p:nvSpPr>
        <p:spPr/>
        <p:txBody>
          <a:bodyPr/>
          <a:lstStyle/>
          <a:p>
            <a:fld id="{E35529C5-74CC-C240-B433-CBF3E3F5714D}" type="datetimeFigureOut">
              <a:t>2024/7/25</a:t>
            </a:fld>
            <a:endParaRPr kumimoji="1" lang="ja-JP" altLang="en-US"/>
          </a:p>
        </p:txBody>
      </p:sp>
      <p:sp>
        <p:nvSpPr>
          <p:cNvPr id="3" name="フッター プレースホルダー 2">
            <a:extLst>
              <a:ext uri="{FF2B5EF4-FFF2-40B4-BE49-F238E27FC236}">
                <a16:creationId xmlns:a16="http://schemas.microsoft.com/office/drawing/2014/main" id="{F816765F-86D0-5D01-458D-84723549D7D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3D9415D-2CC4-83FD-A652-EAE1F8BF6DD3}"/>
              </a:ext>
            </a:extLst>
          </p:cNvPr>
          <p:cNvSpPr>
            <a:spLocks noGrp="1"/>
          </p:cNvSpPr>
          <p:nvPr>
            <p:ph type="sldNum" sz="quarter" idx="12"/>
          </p:nvPr>
        </p:nvSpPr>
        <p:spPr/>
        <p:txBody>
          <a:bodyPr/>
          <a:lstStyle/>
          <a:p>
            <a:fld id="{E33884ED-C901-2A4B-A0B6-7AEDABB9DE67}" type="slidenum">
              <a:t>‹#›</a:t>
            </a:fld>
            <a:endParaRPr kumimoji="1" lang="ja-JP" altLang="en-US"/>
          </a:p>
        </p:txBody>
      </p:sp>
    </p:spTree>
    <p:extLst>
      <p:ext uri="{BB962C8B-B14F-4D97-AF65-F5344CB8AC3E}">
        <p14:creationId xmlns:p14="http://schemas.microsoft.com/office/powerpoint/2010/main" val="301014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6928D5-36C8-E19C-8948-97CBE3F3671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7904033-D8BA-D280-0442-CF6BF9FD37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E6CFCC9-67D3-7E3E-5565-5DF6D90E1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B0B38B2-5BB1-76B4-048C-BAE75EEB3E34}"/>
              </a:ext>
            </a:extLst>
          </p:cNvPr>
          <p:cNvSpPr>
            <a:spLocks noGrp="1"/>
          </p:cNvSpPr>
          <p:nvPr>
            <p:ph type="dt" sz="half" idx="10"/>
          </p:nvPr>
        </p:nvSpPr>
        <p:spPr/>
        <p:txBody>
          <a:bodyPr/>
          <a:lstStyle/>
          <a:p>
            <a:fld id="{E35529C5-74CC-C240-B433-CBF3E3F5714D}" type="datetimeFigureOut">
              <a:t>2024/7/25</a:t>
            </a:fld>
            <a:endParaRPr kumimoji="1" lang="ja-JP" altLang="en-US"/>
          </a:p>
        </p:txBody>
      </p:sp>
      <p:sp>
        <p:nvSpPr>
          <p:cNvPr id="6" name="フッター プレースホルダー 5">
            <a:extLst>
              <a:ext uri="{FF2B5EF4-FFF2-40B4-BE49-F238E27FC236}">
                <a16:creationId xmlns:a16="http://schemas.microsoft.com/office/drawing/2014/main" id="{81347E37-F1DD-D14D-5792-965F94E5F17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37B1649-E807-C56F-6C33-2A5F0C45BBE5}"/>
              </a:ext>
            </a:extLst>
          </p:cNvPr>
          <p:cNvSpPr>
            <a:spLocks noGrp="1"/>
          </p:cNvSpPr>
          <p:nvPr>
            <p:ph type="sldNum" sz="quarter" idx="12"/>
          </p:nvPr>
        </p:nvSpPr>
        <p:spPr/>
        <p:txBody>
          <a:bodyPr/>
          <a:lstStyle/>
          <a:p>
            <a:fld id="{E33884ED-C901-2A4B-A0B6-7AEDABB9DE67}" type="slidenum">
              <a:t>‹#›</a:t>
            </a:fld>
            <a:endParaRPr kumimoji="1" lang="ja-JP" altLang="en-US"/>
          </a:p>
        </p:txBody>
      </p:sp>
    </p:spTree>
    <p:extLst>
      <p:ext uri="{BB962C8B-B14F-4D97-AF65-F5344CB8AC3E}">
        <p14:creationId xmlns:p14="http://schemas.microsoft.com/office/powerpoint/2010/main" val="127602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489975-2F1B-C5B3-D700-BFF7F27ABE6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8224B89-E130-8903-C850-F4AE3F0932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0DA1EE8-C14B-1CAE-155E-25B50C0DC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2AC27E4-552E-9D52-F632-08420E344BF2}"/>
              </a:ext>
            </a:extLst>
          </p:cNvPr>
          <p:cNvSpPr>
            <a:spLocks noGrp="1"/>
          </p:cNvSpPr>
          <p:nvPr>
            <p:ph type="dt" sz="half" idx="10"/>
          </p:nvPr>
        </p:nvSpPr>
        <p:spPr/>
        <p:txBody>
          <a:bodyPr/>
          <a:lstStyle/>
          <a:p>
            <a:fld id="{E35529C5-74CC-C240-B433-CBF3E3F5714D}" type="datetimeFigureOut">
              <a:t>2024/7/25</a:t>
            </a:fld>
            <a:endParaRPr kumimoji="1" lang="ja-JP" altLang="en-US"/>
          </a:p>
        </p:txBody>
      </p:sp>
      <p:sp>
        <p:nvSpPr>
          <p:cNvPr id="6" name="フッター プレースホルダー 5">
            <a:extLst>
              <a:ext uri="{FF2B5EF4-FFF2-40B4-BE49-F238E27FC236}">
                <a16:creationId xmlns:a16="http://schemas.microsoft.com/office/drawing/2014/main" id="{D85CBF82-805E-7313-CB22-8AEC90AE4F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D683294-84F9-AC65-6EB3-8687E59C6C67}"/>
              </a:ext>
            </a:extLst>
          </p:cNvPr>
          <p:cNvSpPr>
            <a:spLocks noGrp="1"/>
          </p:cNvSpPr>
          <p:nvPr>
            <p:ph type="sldNum" sz="quarter" idx="12"/>
          </p:nvPr>
        </p:nvSpPr>
        <p:spPr/>
        <p:txBody>
          <a:bodyPr/>
          <a:lstStyle/>
          <a:p>
            <a:fld id="{E33884ED-C901-2A4B-A0B6-7AEDABB9DE67}" type="slidenum">
              <a:t>‹#›</a:t>
            </a:fld>
            <a:endParaRPr kumimoji="1" lang="ja-JP" altLang="en-US"/>
          </a:p>
        </p:txBody>
      </p:sp>
    </p:spTree>
    <p:extLst>
      <p:ext uri="{BB962C8B-B14F-4D97-AF65-F5344CB8AC3E}">
        <p14:creationId xmlns:p14="http://schemas.microsoft.com/office/powerpoint/2010/main" val="72771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766D3F3-776A-8762-815C-4941E459E6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B761D34-05B9-F8D4-4C5C-47276D2308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031D36-E9F5-B589-B9E2-9CC13D4157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529C5-74CC-C240-B433-CBF3E3F5714D}" type="datetimeFigureOut">
              <a:t>2024/7/25</a:t>
            </a:fld>
            <a:endParaRPr kumimoji="1" lang="ja-JP" altLang="en-US"/>
          </a:p>
        </p:txBody>
      </p:sp>
      <p:sp>
        <p:nvSpPr>
          <p:cNvPr id="5" name="フッター プレースホルダー 4">
            <a:extLst>
              <a:ext uri="{FF2B5EF4-FFF2-40B4-BE49-F238E27FC236}">
                <a16:creationId xmlns:a16="http://schemas.microsoft.com/office/drawing/2014/main" id="{178E4CF4-456C-6597-5CF4-4913ADF83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818805C-15B7-C44C-6603-5B7C27E6B5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884ED-C901-2A4B-A0B6-7AEDABB9DE67}" type="slidenum">
              <a:t>‹#›</a:t>
            </a:fld>
            <a:endParaRPr kumimoji="1" lang="ja-JP" altLang="en-US"/>
          </a:p>
        </p:txBody>
      </p:sp>
    </p:spTree>
    <p:extLst>
      <p:ext uri="{BB962C8B-B14F-4D97-AF65-F5344CB8AC3E}">
        <p14:creationId xmlns:p14="http://schemas.microsoft.com/office/powerpoint/2010/main" val="1289911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3CD93297-977C-1276-05E1-15B70E93AB5A}"/>
              </a:ext>
            </a:extLst>
          </p:cNvPr>
          <p:cNvSpPr>
            <a:spLocks noGrp="1"/>
          </p:cNvSpPr>
          <p:nvPr>
            <p:ph type="ctrTitle"/>
          </p:nvPr>
        </p:nvSpPr>
        <p:spPr>
          <a:xfrm>
            <a:off x="680466" y="1802312"/>
            <a:ext cx="10831068" cy="1306088"/>
          </a:xfrm>
        </p:spPr>
        <p:txBody>
          <a:bodyPr rtlCol="0">
            <a:noAutofit/>
          </a:bodyPr>
          <a:lstStyle/>
          <a:p>
            <a:pPr rtl="0"/>
            <a:r>
              <a:rPr lang="en-US" altLang="ja-JP" sz="3200" dirty="0">
                <a:solidFill>
                  <a:prstClr val="black"/>
                </a:solidFill>
                <a:latin typeface="Hiragino Maru Gothic ProN W4" panose="020F0400000000000000" pitchFamily="34" charset="-128"/>
                <a:ea typeface="Hiragino Maru Gothic ProN W4" panose="020F0400000000000000" pitchFamily="34" charset="-128"/>
                <a:cs typeface="+mn-cs"/>
              </a:rPr>
              <a:t>2023</a:t>
            </a:r>
            <a:r>
              <a:rPr lang="ja-JP" altLang="en-US" sz="3200" dirty="0">
                <a:solidFill>
                  <a:prstClr val="black"/>
                </a:solidFill>
                <a:latin typeface="Hiragino Maru Gothic ProN W4" panose="020F0400000000000000" pitchFamily="34" charset="-128"/>
                <a:ea typeface="Hiragino Maru Gothic ProN W4" panose="020F0400000000000000" pitchFamily="34" charset="-128"/>
                <a:cs typeface="+mn-cs"/>
              </a:rPr>
              <a:t>年度</a:t>
            </a:r>
            <a:r>
              <a:rPr lang="en-US" altLang="ja-JP" sz="3200" dirty="0">
                <a:solidFill>
                  <a:prstClr val="black"/>
                </a:solidFill>
                <a:latin typeface="Hiragino Maru Gothic ProN W4" panose="020F0400000000000000" pitchFamily="34" charset="-128"/>
                <a:ea typeface="Hiragino Maru Gothic ProN W4" panose="020F0400000000000000" pitchFamily="34" charset="-128"/>
                <a:cs typeface="+mn-cs"/>
              </a:rPr>
              <a:t> </a:t>
            </a:r>
            <a:r>
              <a:rPr kumimoji="1" lang="ja-JP" altLang="en-US" sz="3200" b="0" i="0" u="none" strike="noStrike" kern="1200" cap="none" spc="0" normalizeH="0" baseline="0" noProof="0" dirty="0">
                <a:ln>
                  <a:noFill/>
                </a:ln>
                <a:solidFill>
                  <a:prstClr val="black"/>
                </a:solidFill>
                <a:effectLst/>
                <a:uLnTx/>
                <a:uFillTx/>
                <a:latin typeface="Hiragino Maru Gothic ProN W4" panose="020F0400000000000000" pitchFamily="34" charset="-128"/>
                <a:ea typeface="Hiragino Maru Gothic ProN W4" panose="020F0400000000000000" pitchFamily="34" charset="-128"/>
                <a:cs typeface="+mn-cs"/>
              </a:rPr>
              <a:t>医療系データサイエンス教育ワークショッ</a:t>
            </a:r>
            <a:r>
              <a:rPr lang="ja-JP" altLang="en-US" sz="3200" dirty="0">
                <a:solidFill>
                  <a:prstClr val="black"/>
                </a:solidFill>
                <a:latin typeface="Hiragino Maru Gothic ProN W4" panose="020F0400000000000000" pitchFamily="34" charset="-128"/>
                <a:ea typeface="Hiragino Maru Gothic ProN W4" panose="020F0400000000000000" pitchFamily="34" charset="-128"/>
                <a:cs typeface="+mn-cs"/>
              </a:rPr>
              <a:t>プ</a:t>
            </a:r>
            <a:br>
              <a:rPr lang="en-US" altLang="ja-JP" sz="2800" dirty="0">
                <a:solidFill>
                  <a:prstClr val="black"/>
                </a:solidFill>
                <a:latin typeface="Hiragino Maru Gothic ProN W4" panose="020F0400000000000000" pitchFamily="34" charset="-128"/>
                <a:ea typeface="Hiragino Maru Gothic ProN W4" panose="020F0400000000000000" pitchFamily="34" charset="-128"/>
                <a:cs typeface="+mn-cs"/>
              </a:rPr>
            </a:br>
            <a:br>
              <a:rPr lang="en-US" altLang="ja-JP" sz="2800" dirty="0">
                <a:solidFill>
                  <a:prstClr val="black"/>
                </a:solidFill>
                <a:latin typeface="Hiragino Maru Gothic ProN W4" panose="020F0400000000000000" pitchFamily="34" charset="-128"/>
                <a:ea typeface="Hiragino Maru Gothic ProN W4" panose="020F0400000000000000" pitchFamily="34" charset="-128"/>
                <a:cs typeface="+mn-cs"/>
              </a:rPr>
            </a:br>
            <a:r>
              <a:rPr lang="en-US" altLang="ja-JP" sz="2800" dirty="0">
                <a:solidFill>
                  <a:prstClr val="black"/>
                </a:solidFill>
                <a:latin typeface="Hiragino Maru Gothic ProN W4" panose="020F0400000000000000" pitchFamily="34" charset="-128"/>
                <a:ea typeface="Hiragino Maru Gothic ProN W4" panose="020F0400000000000000" pitchFamily="34" charset="-128"/>
                <a:cs typeface="+mn-cs"/>
              </a:rPr>
              <a:t>~</a:t>
            </a:r>
            <a:r>
              <a:rPr lang="ja-JP" altLang="en-US" sz="2800" dirty="0">
                <a:solidFill>
                  <a:prstClr val="black"/>
                </a:solidFill>
                <a:latin typeface="Hiragino Maru Gothic ProN W4" panose="020F0400000000000000" pitchFamily="34" charset="-128"/>
                <a:ea typeface="Hiragino Maru Gothic ProN W4" panose="020F0400000000000000" pitchFamily="34" charset="-128"/>
                <a:cs typeface="+mn-cs"/>
              </a:rPr>
              <a:t>医療系データサイエンス普及事業の取り組み</a:t>
            </a:r>
            <a:r>
              <a:rPr lang="en-US" altLang="ja-JP" sz="2800" dirty="0">
                <a:solidFill>
                  <a:prstClr val="black"/>
                </a:solidFill>
                <a:latin typeface="Hiragino Maru Gothic ProN W4" panose="020F0400000000000000" pitchFamily="34" charset="-128"/>
                <a:ea typeface="Hiragino Maru Gothic ProN W4" panose="020F0400000000000000" pitchFamily="34" charset="-128"/>
                <a:cs typeface="+mn-cs"/>
              </a:rPr>
              <a:t>~</a:t>
            </a:r>
            <a:endParaRPr lang="ja-JP" altLang="en-US" sz="4800" dirty="0">
              <a:latin typeface="Hiragino Maru Gothic ProN W4" panose="020F0400000000000000" pitchFamily="34" charset="-128"/>
              <a:ea typeface="Hiragino Maru Gothic ProN W4" panose="020F0400000000000000" pitchFamily="34" charset="-128"/>
            </a:endParaRPr>
          </a:p>
        </p:txBody>
      </p:sp>
      <p:sp>
        <p:nvSpPr>
          <p:cNvPr id="6" name="テキスト ボックス 5">
            <a:extLst>
              <a:ext uri="{FF2B5EF4-FFF2-40B4-BE49-F238E27FC236}">
                <a16:creationId xmlns:a16="http://schemas.microsoft.com/office/drawing/2014/main" id="{65ED60A2-9D2B-5C50-E52D-11172AD200C9}"/>
              </a:ext>
            </a:extLst>
          </p:cNvPr>
          <p:cNvSpPr txBox="1"/>
          <p:nvPr/>
        </p:nvSpPr>
        <p:spPr>
          <a:xfrm>
            <a:off x="8219662" y="5396493"/>
            <a:ext cx="3675745" cy="1200329"/>
          </a:xfrm>
          <a:prstGeom prst="rect">
            <a:avLst/>
          </a:prstGeom>
          <a:noFill/>
        </p:spPr>
        <p:txBody>
          <a:bodyPr wrap="square" rtlCol="0">
            <a:spAutoFit/>
          </a:bodyPr>
          <a:lstStyle/>
          <a:p>
            <a:pPr algn="ctr"/>
            <a:r>
              <a:rPr kumimoji="1" lang="ja-JP" altLang="en-US" sz="2400">
                <a:latin typeface="Hiragino Maru Gothic ProN W4" panose="020F0400000000000000" pitchFamily="34" charset="-128"/>
                <a:ea typeface="Hiragino Maru Gothic ProN W4" panose="020F0400000000000000" pitchFamily="34" charset="-128"/>
              </a:rPr>
              <a:t>東京医科歯科大学</a:t>
            </a:r>
            <a:endParaRPr kumimoji="1" lang="en-US" altLang="ja-JP" sz="2400">
              <a:latin typeface="Hiragino Maru Gothic ProN W4" panose="020F0400000000000000" pitchFamily="34" charset="-128"/>
              <a:ea typeface="Hiragino Maru Gothic ProN W4" panose="020F0400000000000000" pitchFamily="34" charset="-128"/>
            </a:endParaRPr>
          </a:p>
          <a:p>
            <a:pPr algn="ctr"/>
            <a:r>
              <a:rPr kumimoji="1" lang="ja-JP" altLang="en-US" sz="2400">
                <a:latin typeface="Hiragino Maru Gothic ProN W4" panose="020F0400000000000000" pitchFamily="34" charset="-128"/>
                <a:ea typeface="Hiragino Maru Gothic ProN W4" panose="020F0400000000000000" pitchFamily="34" charset="-128"/>
              </a:rPr>
              <a:t>統合教育機構</a:t>
            </a:r>
            <a:endParaRPr kumimoji="1" lang="en-US" altLang="ja-JP" sz="2400">
              <a:latin typeface="Hiragino Maru Gothic ProN W4" panose="020F0400000000000000" pitchFamily="34" charset="-128"/>
              <a:ea typeface="Hiragino Maru Gothic ProN W4" panose="020F0400000000000000" pitchFamily="34" charset="-128"/>
            </a:endParaRPr>
          </a:p>
          <a:p>
            <a:pPr algn="ctr"/>
            <a:r>
              <a:rPr kumimoji="1" lang="ja-JP" altLang="en-US" sz="2400">
                <a:latin typeface="Hiragino Maru Gothic ProN W4" panose="020F0400000000000000" pitchFamily="34" charset="-128"/>
                <a:ea typeface="Hiragino Maru Gothic ProN W4" panose="020F0400000000000000" pitchFamily="34" charset="-128"/>
              </a:rPr>
              <a:t>須藤　毅顕</a:t>
            </a:r>
          </a:p>
        </p:txBody>
      </p:sp>
      <p:sp>
        <p:nvSpPr>
          <p:cNvPr id="7" name="テキスト ボックス 6">
            <a:extLst>
              <a:ext uri="{FF2B5EF4-FFF2-40B4-BE49-F238E27FC236}">
                <a16:creationId xmlns:a16="http://schemas.microsoft.com/office/drawing/2014/main" id="{B6F57B7C-6ACF-FDF4-2333-2C4AEA66D34D}"/>
              </a:ext>
            </a:extLst>
          </p:cNvPr>
          <p:cNvSpPr txBox="1"/>
          <p:nvPr/>
        </p:nvSpPr>
        <p:spPr>
          <a:xfrm>
            <a:off x="9457350" y="171255"/>
            <a:ext cx="2648514" cy="400110"/>
          </a:xfrm>
          <a:prstGeom prst="rect">
            <a:avLst/>
          </a:prstGeom>
          <a:noFill/>
        </p:spPr>
        <p:txBody>
          <a:bodyPr wrap="squar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2024</a:t>
            </a:r>
            <a:r>
              <a:rPr kumimoji="1" lang="ja-JP" altLang="en-US" sz="2000">
                <a:latin typeface="Hiragino Maru Gothic ProN W4" panose="020F0400000000000000" pitchFamily="34" charset="-128"/>
                <a:ea typeface="Hiragino Maru Gothic ProN W4" panose="020F0400000000000000" pitchFamily="34" charset="-128"/>
              </a:rPr>
              <a:t>年</a:t>
            </a:r>
            <a:r>
              <a:rPr kumimoji="1" lang="en-US" altLang="ja-JP" sz="2000">
                <a:latin typeface="Hiragino Maru Gothic ProN W4" panose="020F0400000000000000" pitchFamily="34" charset="-128"/>
                <a:ea typeface="Hiragino Maru Gothic ProN W4" panose="020F0400000000000000" pitchFamily="34" charset="-128"/>
              </a:rPr>
              <a:t>2</a:t>
            </a:r>
            <a:r>
              <a:rPr kumimoji="1" lang="ja-JP" altLang="en-US" sz="2000">
                <a:latin typeface="Hiragino Maru Gothic ProN W4" panose="020F0400000000000000" pitchFamily="34" charset="-128"/>
                <a:ea typeface="Hiragino Maru Gothic ProN W4" panose="020F0400000000000000" pitchFamily="34" charset="-128"/>
              </a:rPr>
              <a:t>月</a:t>
            </a:r>
            <a:r>
              <a:rPr kumimoji="1" lang="en-US" altLang="ja-JP" sz="2000">
                <a:latin typeface="Hiragino Maru Gothic ProN W4" panose="020F0400000000000000" pitchFamily="34" charset="-128"/>
                <a:ea typeface="Hiragino Maru Gothic ProN W4" panose="020F0400000000000000" pitchFamily="34" charset="-128"/>
              </a:rPr>
              <a:t>22</a:t>
            </a:r>
            <a:r>
              <a:rPr kumimoji="1" lang="ja-JP" altLang="en-US" sz="2000">
                <a:latin typeface="Hiragino Maru Gothic ProN W4" panose="020F0400000000000000" pitchFamily="34" charset="-128"/>
                <a:ea typeface="Hiragino Maru Gothic ProN W4" panose="020F0400000000000000" pitchFamily="34" charset="-128"/>
              </a:rPr>
              <a:t>日</a:t>
            </a:r>
            <a:r>
              <a:rPr kumimoji="1" lang="en-US" altLang="ja-JP" sz="2000">
                <a:latin typeface="Hiragino Maru Gothic ProN W4" panose="020F0400000000000000" pitchFamily="34" charset="-128"/>
                <a:ea typeface="Hiragino Maru Gothic ProN W4" panose="020F0400000000000000" pitchFamily="34" charset="-128"/>
              </a:rPr>
              <a:t>(</a:t>
            </a:r>
            <a:r>
              <a:rPr kumimoji="1" lang="ja-JP" altLang="en-US" sz="2000">
                <a:latin typeface="Hiragino Maru Gothic ProN W4" panose="020F0400000000000000" pitchFamily="34" charset="-128"/>
                <a:ea typeface="Hiragino Maru Gothic ProN W4" panose="020F0400000000000000" pitchFamily="34" charset="-128"/>
              </a:rPr>
              <a:t>木</a:t>
            </a:r>
            <a:r>
              <a:rPr kumimoji="1" lang="en-US" altLang="ja-JP" sz="2000">
                <a:latin typeface="Hiragino Maru Gothic ProN W4" panose="020F0400000000000000" pitchFamily="34" charset="-128"/>
                <a:ea typeface="Hiragino Maru Gothic ProN W4" panose="020F0400000000000000" pitchFamily="34" charset="-128"/>
              </a:rPr>
              <a:t>)</a:t>
            </a:r>
            <a:endParaRPr kumimoji="1" lang="ja-JP" altLang="en-US" sz="2000">
              <a:latin typeface="Hiragino Maru Gothic ProN W4" panose="020F0400000000000000" pitchFamily="34" charset="-128"/>
              <a:ea typeface="Hiragino Maru Gothic ProN W4" panose="020F0400000000000000" pitchFamily="34" charset="-128"/>
            </a:endParaRPr>
          </a:p>
        </p:txBody>
      </p:sp>
      <p:pic>
        <p:nvPicPr>
          <p:cNvPr id="3" name="図 2" descr="QR コード&#10;&#10;自動的に生成された説明">
            <a:extLst>
              <a:ext uri="{FF2B5EF4-FFF2-40B4-BE49-F238E27FC236}">
                <a16:creationId xmlns:a16="http://schemas.microsoft.com/office/drawing/2014/main" id="{E3C3D84B-EB79-E741-531C-1B1713223949}"/>
              </a:ext>
            </a:extLst>
          </p:cNvPr>
          <p:cNvPicPr>
            <a:picLocks noChangeAspect="1"/>
          </p:cNvPicPr>
          <p:nvPr/>
        </p:nvPicPr>
        <p:blipFill>
          <a:blip r:embed="rId2"/>
          <a:stretch>
            <a:fillRect/>
          </a:stretch>
        </p:blipFill>
        <p:spPr>
          <a:xfrm>
            <a:off x="395415" y="4188941"/>
            <a:ext cx="3315771" cy="2407881"/>
          </a:xfrm>
          <a:prstGeom prst="rect">
            <a:avLst/>
          </a:prstGeom>
        </p:spPr>
      </p:pic>
    </p:spTree>
    <p:extLst>
      <p:ext uri="{BB962C8B-B14F-4D97-AF65-F5344CB8AC3E}">
        <p14:creationId xmlns:p14="http://schemas.microsoft.com/office/powerpoint/2010/main" val="2674677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3E24F-94DF-1A03-CF2E-A955866EB12B}"/>
            </a:ext>
          </a:extLst>
        </p:cNvPr>
        <p:cNvGrpSpPr/>
        <p:nvPr/>
      </p:nvGrpSpPr>
      <p:grpSpPr>
        <a:xfrm>
          <a:off x="0" y="0"/>
          <a:ext cx="0" cy="0"/>
          <a:chOff x="0" y="0"/>
          <a:chExt cx="0" cy="0"/>
        </a:xfrm>
      </p:grpSpPr>
      <p:pic>
        <p:nvPicPr>
          <p:cNvPr id="2" name="図 1" descr="グラフィカル ユーザー インターフェイス, テキスト, チャットまたはテキスト メッセージ&#10;&#10;自動的に生成された説明">
            <a:extLst>
              <a:ext uri="{FF2B5EF4-FFF2-40B4-BE49-F238E27FC236}">
                <a16:creationId xmlns:a16="http://schemas.microsoft.com/office/drawing/2014/main" id="{4AA7605A-F6B3-B78A-F135-43E41D9D6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754" y="675741"/>
            <a:ext cx="10271903" cy="5764005"/>
          </a:xfrm>
          <a:prstGeom prst="rect">
            <a:avLst/>
          </a:prstGeom>
        </p:spPr>
      </p:pic>
      <p:sp>
        <p:nvSpPr>
          <p:cNvPr id="3" name="テキスト ボックス 2">
            <a:extLst>
              <a:ext uri="{FF2B5EF4-FFF2-40B4-BE49-F238E27FC236}">
                <a16:creationId xmlns:a16="http://schemas.microsoft.com/office/drawing/2014/main" id="{FFE98B51-2F34-76C7-F4B9-C39973C4489D}"/>
              </a:ext>
            </a:extLst>
          </p:cNvPr>
          <p:cNvSpPr txBox="1"/>
          <p:nvPr/>
        </p:nvSpPr>
        <p:spPr>
          <a:xfrm>
            <a:off x="2731148" y="156644"/>
            <a:ext cx="6729704" cy="523220"/>
          </a:xfrm>
          <a:prstGeom prst="rect">
            <a:avLst/>
          </a:prstGeom>
          <a:noFill/>
        </p:spPr>
        <p:txBody>
          <a:bodyPr wrap="square" rtlCol="0">
            <a:spAutoFit/>
          </a:bodyPr>
          <a:lstStyle/>
          <a:p>
            <a:pPr algn="ctr"/>
            <a:r>
              <a:rPr kumimoji="1" lang="ja-JP" altLang="en-US" sz="2800">
                <a:latin typeface="Hiragino Maru Gothic ProN W4" panose="020F0400000000000000" pitchFamily="34" charset="-128"/>
                <a:ea typeface="Hiragino Maru Gothic ProN W4" panose="020F0400000000000000" pitchFamily="34" charset="-128"/>
              </a:rPr>
              <a:t>本事業の組織構成とこれまでの取り組み</a:t>
            </a:r>
          </a:p>
        </p:txBody>
      </p:sp>
    </p:spTree>
    <p:extLst>
      <p:ext uri="{BB962C8B-B14F-4D97-AF65-F5344CB8AC3E}">
        <p14:creationId xmlns:p14="http://schemas.microsoft.com/office/powerpoint/2010/main" val="510115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033FB-86C7-A17E-968C-60097EEB2E8A}"/>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FB79B97-26BD-F811-DF96-6BDD513124BF}"/>
              </a:ext>
            </a:extLst>
          </p:cNvPr>
          <p:cNvSpPr txBox="1"/>
          <p:nvPr/>
        </p:nvSpPr>
        <p:spPr>
          <a:xfrm>
            <a:off x="1815021" y="293113"/>
            <a:ext cx="8561957" cy="523220"/>
          </a:xfrm>
          <a:prstGeom prst="rect">
            <a:avLst/>
          </a:prstGeom>
          <a:noFill/>
        </p:spPr>
        <p:txBody>
          <a:bodyPr wrap="square" rtlCol="0">
            <a:spAutoFit/>
          </a:bodyPr>
          <a:lstStyle/>
          <a:p>
            <a:pPr algn="ctr"/>
            <a:r>
              <a:rPr kumimoji="1" lang="ja-JP" altLang="en-US" sz="2800">
                <a:latin typeface="Hiragino Maru Gothic ProN W4" panose="020F0400000000000000" pitchFamily="34" charset="-128"/>
                <a:ea typeface="Hiragino Maru Gothic ProN W4" panose="020F0400000000000000" pitchFamily="34" charset="-128"/>
              </a:rPr>
              <a:t>令和</a:t>
            </a:r>
            <a:r>
              <a:rPr kumimoji="1" lang="en-US" altLang="ja-JP" sz="2800">
                <a:latin typeface="Hiragino Maru Gothic ProN W4" panose="020F0400000000000000" pitchFamily="34" charset="-128"/>
                <a:ea typeface="Hiragino Maru Gothic ProN W4" panose="020F0400000000000000" pitchFamily="34" charset="-128"/>
              </a:rPr>
              <a:t>2</a:t>
            </a:r>
            <a:r>
              <a:rPr kumimoji="1" lang="ja-JP" altLang="en-US" sz="2800">
                <a:latin typeface="Hiragino Maru Gothic ProN W4" panose="020F0400000000000000" pitchFamily="34" charset="-128"/>
                <a:ea typeface="Hiragino Maru Gothic ProN W4" panose="020F0400000000000000" pitchFamily="34" charset="-128"/>
              </a:rPr>
              <a:t>年度：リテラシーレベルのコンテンツの整理</a:t>
            </a:r>
          </a:p>
        </p:txBody>
      </p:sp>
      <p:sp>
        <p:nvSpPr>
          <p:cNvPr id="3" name="テキスト ボックス 2">
            <a:extLst>
              <a:ext uri="{FF2B5EF4-FFF2-40B4-BE49-F238E27FC236}">
                <a16:creationId xmlns:a16="http://schemas.microsoft.com/office/drawing/2014/main" id="{80454373-7D90-7CD3-6437-1655F5DB7F71}"/>
              </a:ext>
            </a:extLst>
          </p:cNvPr>
          <p:cNvSpPr txBox="1"/>
          <p:nvPr/>
        </p:nvSpPr>
        <p:spPr>
          <a:xfrm>
            <a:off x="2489164" y="6156422"/>
            <a:ext cx="7021474" cy="461665"/>
          </a:xfrm>
          <a:prstGeom prst="rect">
            <a:avLst/>
          </a:prstGeom>
          <a:noFill/>
        </p:spPr>
        <p:txBody>
          <a:bodyPr wrap="none" rtlCol="0">
            <a:spAutoFit/>
          </a:bodyPr>
          <a:lstStyle/>
          <a:p>
            <a:r>
              <a:rPr kumimoji="1" lang="ja-JP" altLang="en-US" sz="2400">
                <a:latin typeface="Hiragino Maru Gothic ProN W4" panose="020F0400000000000000" pitchFamily="34" charset="-128"/>
                <a:ea typeface="Hiragino Maru Gothic ProN W4" panose="020F0400000000000000" pitchFamily="34" charset="-128"/>
              </a:rPr>
              <a:t>→</a:t>
            </a:r>
            <a:r>
              <a:rPr kumimoji="1" lang="en-US" altLang="ja-JP" sz="2400">
                <a:latin typeface="Hiragino Maru Gothic ProN W4" panose="020F0400000000000000" pitchFamily="34" charset="-128"/>
                <a:ea typeface="Hiragino Maru Gothic ProN W4" panose="020F0400000000000000" pitchFamily="34" charset="-128"/>
              </a:rPr>
              <a:t>AI</a:t>
            </a:r>
            <a:r>
              <a:rPr kumimoji="1" lang="ja-JP" altLang="en-US" sz="2400">
                <a:latin typeface="Hiragino Maru Gothic ProN W4" panose="020F0400000000000000" pitchFamily="34" charset="-128"/>
                <a:ea typeface="Hiragino Maru Gothic ProN W4" panose="020F0400000000000000" pitchFamily="34" charset="-128"/>
              </a:rPr>
              <a:t>の理解とプログラミング</a:t>
            </a:r>
            <a:r>
              <a:rPr kumimoji="1" lang="en-US" altLang="ja-JP" sz="2400">
                <a:latin typeface="Hiragino Maru Gothic ProN W4" panose="020F0400000000000000" pitchFamily="34" charset="-128"/>
                <a:ea typeface="Hiragino Maru Gothic ProN W4" panose="020F0400000000000000" pitchFamily="34" charset="-128"/>
              </a:rPr>
              <a:t>(Python)</a:t>
            </a:r>
            <a:r>
              <a:rPr kumimoji="1" lang="ja-JP" altLang="en-US" sz="2400">
                <a:latin typeface="Hiragino Maru Gothic ProN W4" panose="020F0400000000000000" pitchFamily="34" charset="-128"/>
                <a:ea typeface="Hiragino Maru Gothic ProN W4" panose="020F0400000000000000" pitchFamily="34" charset="-128"/>
              </a:rPr>
              <a:t>演習の導入</a:t>
            </a:r>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657BF0C1-CF2F-1845-DE46-5205E2BCC940}"/>
              </a:ext>
            </a:extLst>
          </p:cNvPr>
          <p:cNvPicPr>
            <a:picLocks noChangeAspect="1"/>
          </p:cNvPicPr>
          <p:nvPr/>
        </p:nvPicPr>
        <p:blipFill>
          <a:blip r:embed="rId2"/>
          <a:stretch>
            <a:fillRect/>
          </a:stretch>
        </p:blipFill>
        <p:spPr>
          <a:xfrm>
            <a:off x="277464" y="1105941"/>
            <a:ext cx="7382130" cy="4897294"/>
          </a:xfrm>
          <a:prstGeom prst="rect">
            <a:avLst/>
          </a:prstGeom>
        </p:spPr>
      </p:pic>
      <p:sp>
        <p:nvSpPr>
          <p:cNvPr id="5" name="テキスト ボックス 4">
            <a:extLst>
              <a:ext uri="{FF2B5EF4-FFF2-40B4-BE49-F238E27FC236}">
                <a16:creationId xmlns:a16="http://schemas.microsoft.com/office/drawing/2014/main" id="{E1A7677B-06BB-C2A4-F7D9-7603CAD45337}"/>
              </a:ext>
            </a:extLst>
          </p:cNvPr>
          <p:cNvSpPr txBox="1"/>
          <p:nvPr/>
        </p:nvSpPr>
        <p:spPr>
          <a:xfrm>
            <a:off x="7970830" y="1768519"/>
            <a:ext cx="3565086" cy="2308324"/>
          </a:xfrm>
          <a:prstGeom prst="rect">
            <a:avLst/>
          </a:prstGeom>
          <a:noFill/>
        </p:spPr>
        <p:txBody>
          <a:bodyPr wrap="square" rtlCol="0">
            <a:spAutoFit/>
          </a:bodyPr>
          <a:lstStyle/>
          <a:p>
            <a:r>
              <a:rPr kumimoji="1" lang="ja-JP" altLang="en-US">
                <a:latin typeface="Hiragino Maru Gothic ProN W4" panose="020F0400000000000000" pitchFamily="34" charset="-128"/>
                <a:ea typeface="Hiragino Maru Gothic ProN W4" panose="020F0400000000000000" pitchFamily="34" charset="-128"/>
              </a:rPr>
              <a:t>各項目について、さらに学修内容とキーワード</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スキルセット</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が例示されている</a:t>
            </a:r>
            <a:endParaRPr kumimoji="1" lang="en-US" altLang="ja-JP">
              <a:latin typeface="Hiragino Maru Gothic ProN W4" panose="020F0400000000000000" pitchFamily="34" charset="-128"/>
              <a:ea typeface="Hiragino Maru Gothic ProN W4" panose="020F0400000000000000" pitchFamily="34" charset="-128"/>
            </a:endParaRPr>
          </a:p>
          <a:p>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既存の</a:t>
            </a:r>
            <a:r>
              <a:rPr kumimoji="1" lang="en-US" altLang="ja-JP">
                <a:latin typeface="Hiragino Maru Gothic ProN W4" panose="020F0400000000000000" pitchFamily="34" charset="-128"/>
                <a:ea typeface="Hiragino Maru Gothic ProN W4" panose="020F0400000000000000" pitchFamily="34" charset="-128"/>
              </a:rPr>
              <a:t>DS(</a:t>
            </a:r>
            <a:r>
              <a:rPr kumimoji="1" lang="ja-JP" altLang="en-US">
                <a:latin typeface="Hiragino Maru Gothic ProN W4" panose="020F0400000000000000" pitchFamily="34" charset="-128"/>
                <a:ea typeface="Hiragino Maru Gothic ProN W4" panose="020F0400000000000000" pitchFamily="34" charset="-128"/>
              </a:rPr>
              <a:t>データサイエンス</a:t>
            </a:r>
            <a:r>
              <a:rPr kumimoji="1" lang="en-US" altLang="ja-JP">
                <a:latin typeface="Hiragino Maru Gothic ProN W4" panose="020F0400000000000000" pitchFamily="34" charset="-128"/>
                <a:ea typeface="Hiragino Maru Gothic ProN W4" panose="020F0400000000000000" pitchFamily="34" charset="-128"/>
              </a:rPr>
              <a:t>)</a:t>
            </a:r>
          </a:p>
          <a:p>
            <a:r>
              <a:rPr kumimoji="1" lang="ja-JP" altLang="en-US">
                <a:latin typeface="Hiragino Maru Gothic ProN W4" panose="020F0400000000000000" pitchFamily="34" charset="-128"/>
                <a:ea typeface="Hiragino Maru Gothic ProN W4" panose="020F0400000000000000" pitchFamily="34" charset="-128"/>
              </a:rPr>
              <a:t>関連科目との照らし合わせ</a:t>
            </a:r>
            <a:endParaRPr kumimoji="1" lang="en-US" altLang="ja-JP">
              <a:latin typeface="Hiragino Maru Gothic ProN W4" panose="020F0400000000000000" pitchFamily="34" charset="-128"/>
              <a:ea typeface="Hiragino Maru Gothic ProN W4" panose="020F0400000000000000" pitchFamily="34" charset="-128"/>
            </a:endParaRPr>
          </a:p>
          <a:p>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不足の有無、改変の余地を検討</a:t>
            </a:r>
          </a:p>
        </p:txBody>
      </p:sp>
      <p:sp>
        <p:nvSpPr>
          <p:cNvPr id="6" name="テキスト ボックス 5">
            <a:extLst>
              <a:ext uri="{FF2B5EF4-FFF2-40B4-BE49-F238E27FC236}">
                <a16:creationId xmlns:a16="http://schemas.microsoft.com/office/drawing/2014/main" id="{8EB95CAE-26DD-E33E-E7B2-9CB5F19026B4}"/>
              </a:ext>
            </a:extLst>
          </p:cNvPr>
          <p:cNvSpPr txBox="1"/>
          <p:nvPr/>
        </p:nvSpPr>
        <p:spPr>
          <a:xfrm>
            <a:off x="8178564" y="5013395"/>
            <a:ext cx="3149618" cy="738664"/>
          </a:xfrm>
          <a:prstGeom prst="rect">
            <a:avLst/>
          </a:prstGeom>
          <a:noFill/>
        </p:spPr>
        <p:txBody>
          <a:bodyPr wrap="square">
            <a:spAutoFit/>
          </a:bodyPr>
          <a:lstStyle/>
          <a:p>
            <a:r>
              <a:rPr lang="ja-JP" altLang="en-US" sz="1400">
                <a:latin typeface="Hiragino Maru Gothic ProN W4" panose="020F0400000000000000" pitchFamily="34" charset="-128"/>
                <a:ea typeface="Hiragino Maru Gothic ProN W4" panose="020F0400000000000000" pitchFamily="34" charset="-128"/>
              </a:rPr>
              <a:t>http://www.mi.u</a:t>
            </a:r>
            <a:r>
              <a:rPr lang="en-US" altLang="ja-JP" sz="1400">
                <a:latin typeface="Hiragino Maru Gothic ProN W4" panose="020F0400000000000000" pitchFamily="34" charset="-128"/>
                <a:ea typeface="Hiragino Maru Gothic ProN W4" panose="020F0400000000000000" pitchFamily="34" charset="-128"/>
              </a:rPr>
              <a:t>-</a:t>
            </a:r>
            <a:r>
              <a:rPr lang="ja-JP" altLang="en-US" sz="1400">
                <a:latin typeface="Hiragino Maru Gothic ProN W4" panose="020F0400000000000000" pitchFamily="34" charset="-128"/>
                <a:ea typeface="Hiragino Maru Gothic ProN W4" panose="020F0400000000000000" pitchFamily="34" charset="-128"/>
              </a:rPr>
              <a:t>tokyo.ac.jp/consortium/pdf/model_literacy.pdf</a:t>
            </a:r>
          </a:p>
        </p:txBody>
      </p:sp>
    </p:spTree>
    <p:extLst>
      <p:ext uri="{BB962C8B-B14F-4D97-AF65-F5344CB8AC3E}">
        <p14:creationId xmlns:p14="http://schemas.microsoft.com/office/powerpoint/2010/main" val="1961856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0D236-EEAB-36F4-2066-53665FFFA596}"/>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5175C1B-4499-0A88-FC0F-92CEB93A3EC7}"/>
              </a:ext>
            </a:extLst>
          </p:cNvPr>
          <p:cNvSpPr txBox="1"/>
          <p:nvPr/>
        </p:nvSpPr>
        <p:spPr>
          <a:xfrm>
            <a:off x="1829274" y="365124"/>
            <a:ext cx="8247772" cy="523220"/>
          </a:xfrm>
          <a:prstGeom prst="rect">
            <a:avLst/>
          </a:prstGeom>
          <a:noFill/>
        </p:spPr>
        <p:txBody>
          <a:bodyPr wrap="none" rtlCol="0">
            <a:spAutoFit/>
          </a:bodyPr>
          <a:lstStyle/>
          <a:p>
            <a:pPr algn="ctr"/>
            <a:r>
              <a:rPr kumimoji="1" lang="ja-JP" altLang="en-US" sz="2800">
                <a:latin typeface="Hiragino Maru Gothic ProN W4" panose="020F0400000000000000" pitchFamily="34" charset="-128"/>
                <a:ea typeface="Hiragino Maru Gothic ProN W4" panose="020F0400000000000000" pitchFamily="34" charset="-128"/>
              </a:rPr>
              <a:t>改変例：必修科目「情報処理」での</a:t>
            </a:r>
            <a:r>
              <a:rPr kumimoji="1" lang="en-US" altLang="ja-JP" sz="2800">
                <a:latin typeface="Hiragino Maru Gothic ProN W4" panose="020F0400000000000000" pitchFamily="34" charset="-128"/>
                <a:ea typeface="Hiragino Maru Gothic ProN W4" panose="020F0400000000000000" pitchFamily="34" charset="-128"/>
              </a:rPr>
              <a:t>Python</a:t>
            </a:r>
            <a:r>
              <a:rPr kumimoji="1" lang="ja-JP" altLang="en-US" sz="2800">
                <a:latin typeface="Hiragino Maru Gothic ProN W4" panose="020F0400000000000000" pitchFamily="34" charset="-128"/>
                <a:ea typeface="Hiragino Maru Gothic ProN W4" panose="020F0400000000000000" pitchFamily="34" charset="-128"/>
              </a:rPr>
              <a:t>の導入</a:t>
            </a:r>
          </a:p>
        </p:txBody>
      </p:sp>
      <p:pic>
        <p:nvPicPr>
          <p:cNvPr id="3" name="スクリーンショット 2021-07-15 10.48.14.png" descr="スクリーンショット 2021-07-15 10.48.14.png">
            <a:extLst>
              <a:ext uri="{FF2B5EF4-FFF2-40B4-BE49-F238E27FC236}">
                <a16:creationId xmlns:a16="http://schemas.microsoft.com/office/drawing/2014/main" id="{CEA56B85-F161-015F-0D94-38204BB36BA0}"/>
              </a:ext>
            </a:extLst>
          </p:cNvPr>
          <p:cNvPicPr>
            <a:picLocks noChangeAspect="1"/>
          </p:cNvPicPr>
          <p:nvPr/>
        </p:nvPicPr>
        <p:blipFill>
          <a:blip r:embed="rId2"/>
          <a:stretch>
            <a:fillRect/>
          </a:stretch>
        </p:blipFill>
        <p:spPr>
          <a:xfrm>
            <a:off x="795231" y="1336356"/>
            <a:ext cx="2872950" cy="1606904"/>
          </a:xfrm>
          <a:prstGeom prst="rect">
            <a:avLst/>
          </a:prstGeom>
          <a:ln w="25400">
            <a:solidFill>
              <a:srgbClr val="000000"/>
            </a:solidFill>
            <a:miter lim="400000"/>
          </a:ln>
        </p:spPr>
      </p:pic>
      <p:pic>
        <p:nvPicPr>
          <p:cNvPr id="4" name="スクリーンショット 2021-07-15 10.49.49.png" descr="スクリーンショット 2021-07-15 10.49.49.png">
            <a:extLst>
              <a:ext uri="{FF2B5EF4-FFF2-40B4-BE49-F238E27FC236}">
                <a16:creationId xmlns:a16="http://schemas.microsoft.com/office/drawing/2014/main" id="{8A31C199-F0B5-DF18-ADE1-67A2A5C3ECAB}"/>
              </a:ext>
            </a:extLst>
          </p:cNvPr>
          <p:cNvPicPr>
            <a:picLocks noChangeAspect="1"/>
          </p:cNvPicPr>
          <p:nvPr/>
        </p:nvPicPr>
        <p:blipFill>
          <a:blip r:embed="rId3"/>
          <a:stretch>
            <a:fillRect/>
          </a:stretch>
        </p:blipFill>
        <p:spPr>
          <a:xfrm>
            <a:off x="3805748" y="1336357"/>
            <a:ext cx="2872950" cy="1619408"/>
          </a:xfrm>
          <a:prstGeom prst="rect">
            <a:avLst/>
          </a:prstGeom>
          <a:ln w="25400">
            <a:solidFill>
              <a:srgbClr val="000000"/>
            </a:solidFill>
            <a:miter lim="400000"/>
          </a:ln>
        </p:spPr>
      </p:pic>
      <p:pic>
        <p:nvPicPr>
          <p:cNvPr id="5" name="スクリーンショット 2021-07-15 10.50.32.png" descr="スクリーンショット 2021-07-15 10.50.32.png">
            <a:extLst>
              <a:ext uri="{FF2B5EF4-FFF2-40B4-BE49-F238E27FC236}">
                <a16:creationId xmlns:a16="http://schemas.microsoft.com/office/drawing/2014/main" id="{F294B014-C71E-DDD9-21F2-63FFC238C0A6}"/>
              </a:ext>
            </a:extLst>
          </p:cNvPr>
          <p:cNvPicPr>
            <a:picLocks noChangeAspect="1"/>
          </p:cNvPicPr>
          <p:nvPr/>
        </p:nvPicPr>
        <p:blipFill>
          <a:blip r:embed="rId4"/>
          <a:stretch>
            <a:fillRect/>
          </a:stretch>
        </p:blipFill>
        <p:spPr>
          <a:xfrm>
            <a:off x="795231" y="3277487"/>
            <a:ext cx="2864999" cy="1606904"/>
          </a:xfrm>
          <a:prstGeom prst="rect">
            <a:avLst/>
          </a:prstGeom>
          <a:ln w="25400">
            <a:solidFill>
              <a:srgbClr val="000000"/>
            </a:solidFill>
            <a:miter lim="400000"/>
          </a:ln>
        </p:spPr>
      </p:pic>
      <p:pic>
        <p:nvPicPr>
          <p:cNvPr id="6" name="スクリーンショット 2021-07-15 10.51.02.png" descr="スクリーンショット 2021-07-15 10.51.02.png">
            <a:extLst>
              <a:ext uri="{FF2B5EF4-FFF2-40B4-BE49-F238E27FC236}">
                <a16:creationId xmlns:a16="http://schemas.microsoft.com/office/drawing/2014/main" id="{5988EF9A-446F-EEBA-E463-7DF1382481EB}"/>
              </a:ext>
            </a:extLst>
          </p:cNvPr>
          <p:cNvPicPr>
            <a:picLocks noChangeAspect="1"/>
          </p:cNvPicPr>
          <p:nvPr/>
        </p:nvPicPr>
        <p:blipFill>
          <a:blip r:embed="rId5"/>
          <a:stretch>
            <a:fillRect/>
          </a:stretch>
        </p:blipFill>
        <p:spPr>
          <a:xfrm>
            <a:off x="3792143" y="3277487"/>
            <a:ext cx="2822878" cy="1598355"/>
          </a:xfrm>
          <a:prstGeom prst="rect">
            <a:avLst/>
          </a:prstGeom>
          <a:ln w="25400">
            <a:solidFill>
              <a:srgbClr val="000000"/>
            </a:solidFill>
            <a:miter lim="400000"/>
          </a:ln>
        </p:spPr>
      </p:pic>
      <p:pic>
        <p:nvPicPr>
          <p:cNvPr id="7" name="スクリーンショット 2021-07-15 10.54.49.png" descr="スクリーンショット 2021-07-15 10.54.49.png">
            <a:extLst>
              <a:ext uri="{FF2B5EF4-FFF2-40B4-BE49-F238E27FC236}">
                <a16:creationId xmlns:a16="http://schemas.microsoft.com/office/drawing/2014/main" id="{FD48F851-BAC9-7B66-A786-3FA35CA40A65}"/>
              </a:ext>
            </a:extLst>
          </p:cNvPr>
          <p:cNvPicPr>
            <a:picLocks noChangeAspect="1"/>
          </p:cNvPicPr>
          <p:nvPr/>
        </p:nvPicPr>
        <p:blipFill>
          <a:blip r:embed="rId6"/>
          <a:stretch>
            <a:fillRect/>
          </a:stretch>
        </p:blipFill>
        <p:spPr>
          <a:xfrm>
            <a:off x="7782230" y="1932608"/>
            <a:ext cx="3344095" cy="2046314"/>
          </a:xfrm>
          <a:prstGeom prst="rect">
            <a:avLst/>
          </a:prstGeom>
          <a:ln w="25400">
            <a:solidFill>
              <a:srgbClr val="000000"/>
            </a:solidFill>
            <a:miter lim="400000"/>
          </a:ln>
        </p:spPr>
      </p:pic>
      <p:sp>
        <p:nvSpPr>
          <p:cNvPr id="8" name="矢印">
            <a:extLst>
              <a:ext uri="{FF2B5EF4-FFF2-40B4-BE49-F238E27FC236}">
                <a16:creationId xmlns:a16="http://schemas.microsoft.com/office/drawing/2014/main" id="{E758C90A-7940-BD1E-C52A-1C24AE4B2C02}"/>
              </a:ext>
            </a:extLst>
          </p:cNvPr>
          <p:cNvSpPr/>
          <p:nvPr/>
        </p:nvSpPr>
        <p:spPr>
          <a:xfrm>
            <a:off x="6810611" y="2750803"/>
            <a:ext cx="798148" cy="696977"/>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sz="3200">
                <a:solidFill>
                  <a:srgbClr val="FFFFFF"/>
                </a:solidFill>
                <a:latin typeface="+mn-lt"/>
                <a:ea typeface="+mn-ea"/>
                <a:cs typeface="+mn-cs"/>
                <a:sym typeface="ヒラギノ角ゴ ProN W3"/>
              </a:defRPr>
            </a:pPr>
            <a:endParaRPr/>
          </a:p>
        </p:txBody>
      </p:sp>
      <p:sp>
        <p:nvSpPr>
          <p:cNvPr id="9" name="テキスト ボックス 8">
            <a:extLst>
              <a:ext uri="{FF2B5EF4-FFF2-40B4-BE49-F238E27FC236}">
                <a16:creationId xmlns:a16="http://schemas.microsoft.com/office/drawing/2014/main" id="{68AB17DA-6B28-5963-71AD-5F2D07512BA2}"/>
              </a:ext>
            </a:extLst>
          </p:cNvPr>
          <p:cNvSpPr txBox="1"/>
          <p:nvPr/>
        </p:nvSpPr>
        <p:spPr>
          <a:xfrm>
            <a:off x="4958377" y="4884391"/>
            <a:ext cx="1826141" cy="338554"/>
          </a:xfrm>
          <a:prstGeom prst="rect">
            <a:avLst/>
          </a:prstGeom>
          <a:noFill/>
        </p:spPr>
        <p:txBody>
          <a:bodyPr wrap="none" rtlCol="0">
            <a:spAutoFit/>
          </a:bodyPr>
          <a:lstStyle/>
          <a:p>
            <a:pPr algn="ctr"/>
            <a:r>
              <a:rPr kumimoji="1" lang="ja-JP" altLang="en-US" sz="1600">
                <a:latin typeface="Hiragino Maru Gothic ProN W4" panose="020F0400000000000000" pitchFamily="34" charset="-128"/>
                <a:ea typeface="Hiragino Maru Gothic ProN W4" panose="020F0400000000000000" pitchFamily="34" charset="-128"/>
              </a:rPr>
              <a:t>授業スライド抜粋</a:t>
            </a:r>
          </a:p>
        </p:txBody>
      </p:sp>
      <p:sp>
        <p:nvSpPr>
          <p:cNvPr id="10" name="テキスト ボックス 9">
            <a:extLst>
              <a:ext uri="{FF2B5EF4-FFF2-40B4-BE49-F238E27FC236}">
                <a16:creationId xmlns:a16="http://schemas.microsoft.com/office/drawing/2014/main" id="{457EDECD-C644-29FE-4190-2E2454E7B996}"/>
              </a:ext>
            </a:extLst>
          </p:cNvPr>
          <p:cNvSpPr txBox="1"/>
          <p:nvPr/>
        </p:nvSpPr>
        <p:spPr>
          <a:xfrm>
            <a:off x="677348" y="5231494"/>
            <a:ext cx="6229590" cy="584775"/>
          </a:xfrm>
          <a:prstGeom prst="rect">
            <a:avLst/>
          </a:prstGeom>
          <a:noFill/>
        </p:spPr>
        <p:txBody>
          <a:bodyPr wrap="none" rtlCol="0">
            <a:spAutoFit/>
          </a:bodyPr>
          <a:lstStyle/>
          <a:p>
            <a:pPr algn="ctr"/>
            <a:r>
              <a:rPr kumimoji="1" lang="en-US" altLang="ja-JP" sz="1600">
                <a:latin typeface="Hiragino Maru Gothic ProN W4" panose="020F0400000000000000" pitchFamily="34" charset="-128"/>
                <a:ea typeface="Hiragino Maru Gothic ProN W4" panose="020F0400000000000000" pitchFamily="34" charset="-128"/>
              </a:rPr>
              <a:t>Windows</a:t>
            </a:r>
            <a:r>
              <a:rPr kumimoji="1" lang="ja-JP" altLang="en-US" sz="1600">
                <a:latin typeface="Hiragino Maru Gothic ProN W4" panose="020F0400000000000000" pitchFamily="34" charset="-128"/>
                <a:ea typeface="Hiragino Maru Gothic ProN W4" panose="020F0400000000000000" pitchFamily="34" charset="-128"/>
              </a:rPr>
              <a:t>の学生は</a:t>
            </a:r>
            <a:r>
              <a:rPr kumimoji="1" lang="en-US" altLang="ja-JP" sz="1600">
                <a:latin typeface="Hiragino Maru Gothic ProN W4" panose="020F0400000000000000" pitchFamily="34" charset="-128"/>
                <a:ea typeface="Hiragino Maru Gothic ProN W4" panose="020F0400000000000000" pitchFamily="34" charset="-128"/>
              </a:rPr>
              <a:t>WinPython</a:t>
            </a:r>
            <a:r>
              <a:rPr kumimoji="1" lang="ja-JP" altLang="en-US" sz="1600">
                <a:latin typeface="Hiragino Maru Gothic ProN W4" panose="020F0400000000000000" pitchFamily="34" charset="-128"/>
                <a:ea typeface="Hiragino Maru Gothic ProN W4" panose="020F0400000000000000" pitchFamily="34" charset="-128"/>
              </a:rPr>
              <a:t>、</a:t>
            </a:r>
            <a:r>
              <a:rPr kumimoji="1" lang="en-US" altLang="ja-JP" sz="1600">
                <a:latin typeface="Hiragino Maru Gothic ProN W4" panose="020F0400000000000000" pitchFamily="34" charset="-128"/>
                <a:ea typeface="Hiragino Maru Gothic ProN W4" panose="020F0400000000000000" pitchFamily="34" charset="-128"/>
              </a:rPr>
              <a:t>Mac</a:t>
            </a:r>
            <a:r>
              <a:rPr kumimoji="1" lang="ja-JP" altLang="en-US" sz="1600">
                <a:latin typeface="Hiragino Maru Gothic ProN W4" panose="020F0400000000000000" pitchFamily="34" charset="-128"/>
                <a:ea typeface="Hiragino Maru Gothic ProN W4" panose="020F0400000000000000" pitchFamily="34" charset="-128"/>
              </a:rPr>
              <a:t>の学生は</a:t>
            </a:r>
            <a:r>
              <a:rPr kumimoji="1" lang="en-US" altLang="ja-JP" sz="1600">
                <a:latin typeface="Hiragino Maru Gothic ProN W4" panose="020F0400000000000000" pitchFamily="34" charset="-128"/>
                <a:ea typeface="Hiragino Maru Gothic ProN W4" panose="020F0400000000000000" pitchFamily="34" charset="-128"/>
              </a:rPr>
              <a:t>Anaconda</a:t>
            </a:r>
            <a:r>
              <a:rPr kumimoji="1" lang="ja-JP" altLang="en-US" sz="1600">
                <a:latin typeface="Hiragino Maru Gothic ProN W4" panose="020F0400000000000000" pitchFamily="34" charset="-128"/>
                <a:ea typeface="Hiragino Maru Gothic ProN W4" panose="020F0400000000000000" pitchFamily="34" charset="-128"/>
              </a:rPr>
              <a:t>という</a:t>
            </a:r>
            <a:endParaRPr kumimoji="1" lang="en-US" altLang="ja-JP" sz="1600">
              <a:latin typeface="Hiragino Maru Gothic ProN W4" panose="020F0400000000000000" pitchFamily="34" charset="-128"/>
              <a:ea typeface="Hiragino Maru Gothic ProN W4" panose="020F0400000000000000" pitchFamily="34" charset="-128"/>
            </a:endParaRPr>
          </a:p>
          <a:p>
            <a:pPr algn="ctr"/>
            <a:r>
              <a:rPr kumimoji="1" lang="ja-JP" altLang="en-US" sz="1600">
                <a:latin typeface="Hiragino Maru Gothic ProN W4" panose="020F0400000000000000" pitchFamily="34" charset="-128"/>
                <a:ea typeface="Hiragino Maru Gothic ProN W4" panose="020F0400000000000000" pitchFamily="34" charset="-128"/>
              </a:rPr>
              <a:t>ソフトウェアをインストールし最適な</a:t>
            </a:r>
            <a:r>
              <a:rPr kumimoji="1" lang="en-US" altLang="ja-JP" sz="1600">
                <a:latin typeface="Hiragino Maru Gothic ProN W4" panose="020F0400000000000000" pitchFamily="34" charset="-128"/>
                <a:ea typeface="Hiragino Maru Gothic ProN W4" panose="020F0400000000000000" pitchFamily="34" charset="-128"/>
              </a:rPr>
              <a:t>Python</a:t>
            </a:r>
            <a:r>
              <a:rPr kumimoji="1" lang="ja-JP" altLang="en-US" sz="1600">
                <a:latin typeface="Hiragino Maru Gothic ProN W4" panose="020F0400000000000000" pitchFamily="34" charset="-128"/>
                <a:ea typeface="Hiragino Maru Gothic ProN W4" panose="020F0400000000000000" pitchFamily="34" charset="-128"/>
              </a:rPr>
              <a:t>の実行ツールを準備</a:t>
            </a:r>
          </a:p>
        </p:txBody>
      </p:sp>
      <p:sp>
        <p:nvSpPr>
          <p:cNvPr id="11" name="テキスト ボックス 10">
            <a:extLst>
              <a:ext uri="{FF2B5EF4-FFF2-40B4-BE49-F238E27FC236}">
                <a16:creationId xmlns:a16="http://schemas.microsoft.com/office/drawing/2014/main" id="{DEA344E3-90DB-E9DF-42DF-C58CA7C5C6B8}"/>
              </a:ext>
            </a:extLst>
          </p:cNvPr>
          <p:cNvSpPr txBox="1"/>
          <p:nvPr/>
        </p:nvSpPr>
        <p:spPr>
          <a:xfrm>
            <a:off x="7435290" y="4225200"/>
            <a:ext cx="3960389" cy="584775"/>
          </a:xfrm>
          <a:prstGeom prst="rect">
            <a:avLst/>
          </a:prstGeom>
          <a:noFill/>
        </p:spPr>
        <p:txBody>
          <a:bodyPr wrap="square" rtlCol="0">
            <a:spAutoFit/>
          </a:bodyPr>
          <a:lstStyle/>
          <a:p>
            <a:pPr algn="ctr"/>
            <a:r>
              <a:rPr kumimoji="1" lang="ja-JP" altLang="en-US" sz="1600">
                <a:latin typeface="Hiragino Maru Gothic ProN W4" panose="020F0400000000000000" pitchFamily="34" charset="-128"/>
                <a:ea typeface="Hiragino Maru Gothic ProN W4" panose="020F0400000000000000" pitchFamily="34" charset="-128"/>
              </a:rPr>
              <a:t>全履修学生が</a:t>
            </a:r>
            <a:r>
              <a:rPr kumimoji="1" lang="en-US" altLang="ja-JP" sz="1600">
                <a:latin typeface="Hiragino Maru Gothic ProN W4" panose="020F0400000000000000" pitchFamily="34" charset="-128"/>
                <a:ea typeface="Hiragino Maru Gothic ProN W4" panose="020F0400000000000000" pitchFamily="34" charset="-128"/>
              </a:rPr>
              <a:t>spyder</a:t>
            </a:r>
            <a:r>
              <a:rPr kumimoji="1" lang="ja-JP" altLang="en-US" sz="1600">
                <a:latin typeface="Hiragino Maru Gothic ProN W4" panose="020F0400000000000000" pitchFamily="34" charset="-128"/>
                <a:ea typeface="Hiragino Maru Gothic ProN W4" panose="020F0400000000000000" pitchFamily="34" charset="-128"/>
              </a:rPr>
              <a:t>という実行環境でいつでも</a:t>
            </a:r>
            <a:r>
              <a:rPr kumimoji="1" lang="en-US" altLang="ja-JP" sz="1600">
                <a:latin typeface="Hiragino Maru Gothic ProN W4" panose="020F0400000000000000" pitchFamily="34" charset="-128"/>
                <a:ea typeface="Hiragino Maru Gothic ProN W4" panose="020F0400000000000000" pitchFamily="34" charset="-128"/>
              </a:rPr>
              <a:t>Python</a:t>
            </a:r>
            <a:r>
              <a:rPr kumimoji="1" lang="ja-JP" altLang="en-US" sz="1600">
                <a:latin typeface="Hiragino Maru Gothic ProN W4" panose="020F0400000000000000" pitchFamily="34" charset="-128"/>
                <a:ea typeface="Hiragino Maru Gothic ProN W4" panose="020F0400000000000000" pitchFamily="34" charset="-128"/>
              </a:rPr>
              <a:t>が行える環境に統一</a:t>
            </a:r>
          </a:p>
        </p:txBody>
      </p:sp>
      <p:sp>
        <p:nvSpPr>
          <p:cNvPr id="12" name="テキスト ボックス 11">
            <a:extLst>
              <a:ext uri="{FF2B5EF4-FFF2-40B4-BE49-F238E27FC236}">
                <a16:creationId xmlns:a16="http://schemas.microsoft.com/office/drawing/2014/main" id="{90A80B86-C77A-8EFC-0EF8-A0875C4B0197}"/>
              </a:ext>
            </a:extLst>
          </p:cNvPr>
          <p:cNvSpPr txBox="1"/>
          <p:nvPr/>
        </p:nvSpPr>
        <p:spPr>
          <a:xfrm>
            <a:off x="7435290" y="5109888"/>
            <a:ext cx="3691035" cy="584775"/>
          </a:xfrm>
          <a:prstGeom prst="rect">
            <a:avLst/>
          </a:prstGeom>
          <a:noFill/>
        </p:spPr>
        <p:txBody>
          <a:bodyPr wrap="square" rtlCol="0">
            <a:spAutoFit/>
          </a:bodyPr>
          <a:lstStyle/>
          <a:p>
            <a:pPr algn="ctr"/>
            <a:r>
              <a:rPr kumimoji="1" lang="en-US" altLang="ja-JP" sz="1600">
                <a:latin typeface="Hiragino Maru Gothic ProN W4" panose="020F0400000000000000" pitchFamily="34" charset="-128"/>
                <a:ea typeface="Hiragino Maru Gothic ProN W4" panose="020F0400000000000000" pitchFamily="34" charset="-128"/>
              </a:rPr>
              <a:t>2023</a:t>
            </a:r>
            <a:r>
              <a:rPr kumimoji="1" lang="ja-JP" altLang="en-US" sz="1600">
                <a:latin typeface="Hiragino Maru Gothic ProN W4" panose="020F0400000000000000" pitchFamily="34" charset="-128"/>
                <a:ea typeface="Hiragino Maru Gothic ProN W4" panose="020F0400000000000000" pitchFamily="34" charset="-128"/>
              </a:rPr>
              <a:t>年度は</a:t>
            </a:r>
            <a:r>
              <a:rPr kumimoji="1" lang="en-US" altLang="ja-JP" sz="1600">
                <a:latin typeface="Hiragino Maru Gothic ProN W4" panose="020F0400000000000000" pitchFamily="34" charset="-128"/>
                <a:ea typeface="Hiragino Maru Gothic ProN W4" panose="020F0400000000000000" pitchFamily="34" charset="-128"/>
              </a:rPr>
              <a:t>Win-Mac</a:t>
            </a:r>
            <a:r>
              <a:rPr kumimoji="1" lang="ja-JP" altLang="en-US" sz="1600">
                <a:latin typeface="Hiragino Maru Gothic ProN W4" panose="020F0400000000000000" pitchFamily="34" charset="-128"/>
                <a:ea typeface="Hiragino Maru Gothic ProN W4" panose="020F0400000000000000" pitchFamily="34" charset="-128"/>
              </a:rPr>
              <a:t>共に実行環境を</a:t>
            </a:r>
            <a:r>
              <a:rPr kumimoji="1" lang="en-US" altLang="ja-JP" sz="1600">
                <a:latin typeface="Hiragino Maru Gothic ProN W4" panose="020F0400000000000000" pitchFamily="34" charset="-128"/>
                <a:ea typeface="Hiragino Maru Gothic ProN W4" panose="020F0400000000000000" pitchFamily="34" charset="-128"/>
              </a:rPr>
              <a:t>Google Colaboratory</a:t>
            </a:r>
            <a:r>
              <a:rPr kumimoji="1" lang="ja-JP" altLang="en-US" sz="1600">
                <a:latin typeface="Hiragino Maru Gothic ProN W4" panose="020F0400000000000000" pitchFamily="34" charset="-128"/>
                <a:ea typeface="Hiragino Maru Gothic ProN W4" panose="020F0400000000000000" pitchFamily="34" charset="-128"/>
              </a:rPr>
              <a:t>へ移行</a:t>
            </a:r>
          </a:p>
        </p:txBody>
      </p:sp>
      <p:sp>
        <p:nvSpPr>
          <p:cNvPr id="13" name="テキスト ボックス 12">
            <a:extLst>
              <a:ext uri="{FF2B5EF4-FFF2-40B4-BE49-F238E27FC236}">
                <a16:creationId xmlns:a16="http://schemas.microsoft.com/office/drawing/2014/main" id="{C75E72D9-F4B7-46C5-0559-4171E5B4984B}"/>
              </a:ext>
            </a:extLst>
          </p:cNvPr>
          <p:cNvSpPr txBox="1"/>
          <p:nvPr/>
        </p:nvSpPr>
        <p:spPr>
          <a:xfrm>
            <a:off x="942754" y="6027933"/>
            <a:ext cx="10213052" cy="461665"/>
          </a:xfrm>
          <a:prstGeom prst="rect">
            <a:avLst/>
          </a:prstGeom>
          <a:noFill/>
        </p:spPr>
        <p:txBody>
          <a:bodyPr wrap="none" rtlCol="0">
            <a:spAutoFit/>
          </a:bodyPr>
          <a:lstStyle/>
          <a:p>
            <a:pPr algn="ctr"/>
            <a:r>
              <a:rPr kumimoji="1" lang="en-US" altLang="ja-JP" sz="2400">
                <a:latin typeface="Hiragino Maru Gothic ProN W4" panose="020F0400000000000000" pitchFamily="34" charset="-128"/>
                <a:ea typeface="Hiragino Maru Gothic ProN W4" panose="020F0400000000000000" pitchFamily="34" charset="-128"/>
              </a:rPr>
              <a:t>1</a:t>
            </a:r>
            <a:r>
              <a:rPr kumimoji="1" lang="ja-JP" altLang="en-US" sz="2400">
                <a:latin typeface="Hiragino Maru Gothic ProN W4" panose="020F0400000000000000" pitchFamily="34" charset="-128"/>
                <a:ea typeface="Hiragino Maru Gothic ProN W4" panose="020F0400000000000000" pitchFamily="34" charset="-128"/>
              </a:rPr>
              <a:t>年生前期での実行環境の構築により後の授業での導入をスムーズにする</a:t>
            </a:r>
          </a:p>
        </p:txBody>
      </p:sp>
    </p:spTree>
    <p:extLst>
      <p:ext uri="{BB962C8B-B14F-4D97-AF65-F5344CB8AC3E}">
        <p14:creationId xmlns:p14="http://schemas.microsoft.com/office/powerpoint/2010/main" val="195307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8E1F-40D2-2893-AFB4-05FE42984DF6}"/>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6A391FF-9482-447A-4BC1-B216960DEA12}"/>
              </a:ext>
            </a:extLst>
          </p:cNvPr>
          <p:cNvSpPr txBox="1"/>
          <p:nvPr/>
        </p:nvSpPr>
        <p:spPr>
          <a:xfrm>
            <a:off x="1487781" y="152743"/>
            <a:ext cx="8686994" cy="523220"/>
          </a:xfrm>
          <a:prstGeom prst="rect">
            <a:avLst/>
          </a:prstGeom>
          <a:noFill/>
        </p:spPr>
        <p:txBody>
          <a:bodyPr wrap="none" rtlCol="0">
            <a:spAutoFit/>
          </a:bodyPr>
          <a:lstStyle/>
          <a:p>
            <a:pPr algn="ctr"/>
            <a:r>
              <a:rPr kumimoji="1" lang="ja-JP" altLang="en-US" sz="2800">
                <a:latin typeface="Hiragino Maru Gothic ProN W4" panose="020F0400000000000000" pitchFamily="34" charset="-128"/>
                <a:ea typeface="Hiragino Maru Gothic ProN W4" panose="020F0400000000000000" pitchFamily="34" charset="-128"/>
              </a:rPr>
              <a:t>令和</a:t>
            </a:r>
            <a:r>
              <a:rPr kumimoji="1" lang="en-US" altLang="ja-JP" sz="2800">
                <a:latin typeface="Hiragino Maru Gothic ProN W4" panose="020F0400000000000000" pitchFamily="34" charset="-128"/>
                <a:ea typeface="Hiragino Maru Gothic ProN W4" panose="020F0400000000000000" pitchFamily="34" charset="-128"/>
              </a:rPr>
              <a:t>3</a:t>
            </a:r>
            <a:r>
              <a:rPr kumimoji="1" lang="ja-JP" altLang="en-US" sz="2800">
                <a:latin typeface="Hiragino Maru Gothic ProN W4" panose="020F0400000000000000" pitchFamily="34" charset="-128"/>
                <a:ea typeface="Hiragino Maru Gothic ProN W4" panose="020F0400000000000000" pitchFamily="34" charset="-128"/>
              </a:rPr>
              <a:t>年度：「医療と</a:t>
            </a:r>
            <a:r>
              <a:rPr kumimoji="1" lang="en-US" altLang="ja-JP" sz="2800">
                <a:latin typeface="Hiragino Maru Gothic ProN W4" panose="020F0400000000000000" pitchFamily="34" charset="-128"/>
                <a:ea typeface="Hiragino Maru Gothic ProN W4" panose="020F0400000000000000" pitchFamily="34" charset="-128"/>
              </a:rPr>
              <a:t>AI</a:t>
            </a:r>
            <a:r>
              <a:rPr kumimoji="1" lang="ja-JP" altLang="en-US" sz="2800">
                <a:latin typeface="Hiragino Maru Gothic ProN W4" panose="020F0400000000000000" pitchFamily="34" charset="-128"/>
                <a:ea typeface="Hiragino Maru Gothic ProN W4" panose="020F0400000000000000" pitchFamily="34" charset="-128"/>
              </a:rPr>
              <a:t>・ビッグデータ入門」の新設</a:t>
            </a:r>
          </a:p>
        </p:txBody>
      </p:sp>
      <p:graphicFrame>
        <p:nvGraphicFramePr>
          <p:cNvPr id="3" name="表">
            <a:extLst>
              <a:ext uri="{FF2B5EF4-FFF2-40B4-BE49-F238E27FC236}">
                <a16:creationId xmlns:a16="http://schemas.microsoft.com/office/drawing/2014/main" id="{84A05587-8347-C082-CBA0-B0B6ADAA94F1}"/>
              </a:ext>
            </a:extLst>
          </p:cNvPr>
          <p:cNvGraphicFramePr/>
          <p:nvPr>
            <p:extLst>
              <p:ext uri="{D42A27DB-BD31-4B8C-83A1-F6EECF244321}">
                <p14:modId xmlns:p14="http://schemas.microsoft.com/office/powerpoint/2010/main" val="21361865"/>
              </p:ext>
            </p:extLst>
          </p:nvPr>
        </p:nvGraphicFramePr>
        <p:xfrm>
          <a:off x="5242283" y="1162329"/>
          <a:ext cx="6485890" cy="5353048"/>
        </p:xfrm>
        <a:graphic>
          <a:graphicData uri="http://schemas.openxmlformats.org/drawingml/2006/table">
            <a:tbl>
              <a:tblPr/>
              <a:tblGrid>
                <a:gridCol w="720654">
                  <a:extLst>
                    <a:ext uri="{9D8B030D-6E8A-4147-A177-3AD203B41FA5}">
                      <a16:colId xmlns:a16="http://schemas.microsoft.com/office/drawing/2014/main" val="20000"/>
                    </a:ext>
                  </a:extLst>
                </a:gridCol>
                <a:gridCol w="2003778">
                  <a:extLst>
                    <a:ext uri="{9D8B030D-6E8A-4147-A177-3AD203B41FA5}">
                      <a16:colId xmlns:a16="http://schemas.microsoft.com/office/drawing/2014/main" val="20001"/>
                    </a:ext>
                  </a:extLst>
                </a:gridCol>
                <a:gridCol w="1164266">
                  <a:extLst>
                    <a:ext uri="{9D8B030D-6E8A-4147-A177-3AD203B41FA5}">
                      <a16:colId xmlns:a16="http://schemas.microsoft.com/office/drawing/2014/main" val="20002"/>
                    </a:ext>
                  </a:extLst>
                </a:gridCol>
                <a:gridCol w="1298596">
                  <a:extLst>
                    <a:ext uri="{9D8B030D-6E8A-4147-A177-3AD203B41FA5}">
                      <a16:colId xmlns:a16="http://schemas.microsoft.com/office/drawing/2014/main" val="20003"/>
                    </a:ext>
                  </a:extLst>
                </a:gridCol>
                <a:gridCol w="1298596">
                  <a:extLst>
                    <a:ext uri="{9D8B030D-6E8A-4147-A177-3AD203B41FA5}">
                      <a16:colId xmlns:a16="http://schemas.microsoft.com/office/drawing/2014/main" val="20004"/>
                    </a:ext>
                  </a:extLst>
                </a:gridCol>
              </a:tblGrid>
              <a:tr h="164305">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回/45分</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内容</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担当教員</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lang="ja-JP" altLang="en-US" sz="900">
                          <a:latin typeface="Hiragino Maru Gothic ProN W4" panose="020F0400000000000000" pitchFamily="34" charset="-128"/>
                          <a:ea typeface="Hiragino Maru Gothic ProN W4" panose="020F0400000000000000" pitchFamily="34" charset="-128"/>
                          <a:sym typeface="ヒラギノ角ゴ ProN W3"/>
                        </a:rPr>
                        <a:t>授業形式</a:t>
                      </a:r>
                      <a:endParaRPr sz="900">
                        <a:latin typeface="Hiragino Maru Gothic ProN W4" panose="020F0400000000000000" pitchFamily="34" charset="-128"/>
                        <a:ea typeface="Hiragino Maru Gothic ProN W4" panose="020F0400000000000000" pitchFamily="34" charset="-128"/>
                        <a:sym typeface="ヒラギノ角ゴ ProN W3"/>
                      </a:endParaRP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日にち</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62888">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1</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大規模データ解析と人工知能によるがんの理解を目指して</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宮野先生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6/6</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16:30~17:15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4037">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2</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「未知」を発見する人工知能</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2438338">
                        <a:defRPr sz="1800"/>
                      </a:pPr>
                      <a:r>
                        <a:rPr sz="900">
                          <a:latin typeface="Hiragino Maru Gothic ProN W4" panose="020F0400000000000000" pitchFamily="34" charset="-128"/>
                          <a:ea typeface="Hiragino Maru Gothic ProN W4" panose="020F0400000000000000" pitchFamily="34" charset="-128"/>
                          <a:sym typeface="ヒラギノ角ゴ ProN W3"/>
                        </a:rPr>
                        <a:t>岡本先生,丸橋先生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6/6 17:15~18:00</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62888">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3</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生物統計学概論　〜医療における意思決定のために〜</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2438338">
                        <a:defRPr sz="1800"/>
                      </a:pPr>
                      <a:r>
                        <a:rPr sz="900">
                          <a:latin typeface="Hiragino Maru Gothic ProN W4" panose="020F0400000000000000" pitchFamily="34" charset="-128"/>
                          <a:ea typeface="Hiragino Maru Gothic ProN W4" panose="020F0400000000000000" pitchFamily="34" charset="-128"/>
                          <a:sym typeface="ヒラギノ角ゴ ProN W3"/>
                        </a:rPr>
                        <a:t>髙橋先生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6/13</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16:30~17:15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2888">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4</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AI・データサイエンスを学んで次世代の医療を切り開こう</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2438338">
                        <a:defRPr sz="1800"/>
                      </a:pPr>
                      <a:r>
                        <a:rPr sz="900">
                          <a:latin typeface="Hiragino Maru Gothic ProN W4" panose="020F0400000000000000" pitchFamily="34" charset="-128"/>
                          <a:ea typeface="Hiragino Maru Gothic ProN W4" panose="020F0400000000000000" pitchFamily="34" charset="-128"/>
                          <a:sym typeface="ヒラギノ角ゴ ProN W3"/>
                        </a:rPr>
                        <a:t>清水先生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6/13 17:15~18:00</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2888">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データ科学アルゴリズム概論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坂内先生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6/20</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16:30~17:15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2888">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6</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データサイエンス・AIの基礎とその活用</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2438338">
                        <a:defRPr sz="1800"/>
                      </a:pPr>
                      <a:r>
                        <a:rPr sz="900">
                          <a:latin typeface="Hiragino Maru Gothic ProN W4" panose="020F0400000000000000" pitchFamily="34" charset="-128"/>
                          <a:ea typeface="Hiragino Maru Gothic ProN W4" panose="020F0400000000000000" pitchFamily="34" charset="-128"/>
                          <a:sym typeface="ヒラギノ角ゴ ProN W3"/>
                        </a:rPr>
                        <a:t>Park先生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6/20</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17:15~18:00</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5202">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7</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6D"/>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python基本操作とデータ構造</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8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6/27</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16:30~17:15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75202">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8</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E47F"/>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python基本操作とデータ構造</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8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6/27</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17:15~18:00</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75202">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9</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E586"/>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①判別理論と実践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8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7/4</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16:30~17:15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75202">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10</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6D"/>
                    </a:solidFill>
                  </a:tcPr>
                </a:tc>
                <a:tc>
                  <a:txBody>
                    <a:bodyPr/>
                    <a:lstStyle/>
                    <a:p>
                      <a:pPr algn="ctr" defTabSz="914400">
                        <a:defRPr sz="1800"/>
                      </a:pPr>
                      <a:r>
                        <a:rPr sz="900" dirty="0">
                          <a:latin typeface="Hiragino Maru Gothic ProN W4" panose="020F0400000000000000" pitchFamily="34" charset="-128"/>
                          <a:ea typeface="Hiragino Maru Gothic ProN W4" panose="020F0400000000000000" pitchFamily="34" charset="-128"/>
                          <a:sym typeface="ヒラギノ角ゴ ProN W3"/>
                        </a:rPr>
                        <a:t>①</a:t>
                      </a:r>
                      <a:r>
                        <a:rPr sz="900" dirty="0" err="1">
                          <a:latin typeface="Hiragino Maru Gothic ProN W4" panose="020F0400000000000000" pitchFamily="34" charset="-128"/>
                          <a:ea typeface="Hiragino Maru Gothic ProN W4" panose="020F0400000000000000" pitchFamily="34" charset="-128"/>
                          <a:sym typeface="ヒラギノ角ゴ ProN W3"/>
                        </a:rPr>
                        <a:t>判別理論と実践</a:t>
                      </a:r>
                      <a:endParaRPr sz="900" dirty="0">
                        <a:latin typeface="Hiragino Maru Gothic ProN W4" panose="020F0400000000000000" pitchFamily="34" charset="-128"/>
                        <a:ea typeface="Hiragino Maru Gothic ProN W4" panose="020F0400000000000000" pitchFamily="34" charset="-128"/>
                        <a:sym typeface="ヒラギノ角ゴ ProN W3"/>
                      </a:endParaRP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8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7/4</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17:15~18:00</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75202">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11</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E586"/>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②機械学習の理論と実践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8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7/11</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16:30~17:15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75202">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12</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6D"/>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②機械学習の理論と実践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8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7/11</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17:15~18:00</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75202">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13</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E586"/>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③深層学習・AIの理論と実践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8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7/18</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16:30~17:15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75202">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14</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6D"/>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③深層学習・AIの理論と実践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8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7/18</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17:15~18:00</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75202">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15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6D"/>
                    </a:solid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③深層学習・AIの理論と実践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8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900">
                          <a:latin typeface="Hiragino Maru Gothic ProN W4" panose="020F0400000000000000" pitchFamily="34" charset="-128"/>
                          <a:ea typeface="Hiragino Maru Gothic ProN W4" panose="020F0400000000000000" pitchFamily="34" charset="-128"/>
                          <a:sym typeface="ヒラギノ角ゴ ProN W3"/>
                        </a:rPr>
                        <a:t>7/25</a:t>
                      </a:r>
                      <a:r>
                        <a:rPr lang="ja-JP" altLang="en-US" sz="900">
                          <a:latin typeface="Hiragino Maru Gothic ProN W4" panose="020F0400000000000000" pitchFamily="34" charset="-128"/>
                          <a:ea typeface="Hiragino Maru Gothic ProN W4" panose="020F0400000000000000" pitchFamily="34" charset="-128"/>
                          <a:sym typeface="ヒラギノ角ゴ ProN W3"/>
                        </a:rPr>
                        <a:t>　</a:t>
                      </a:r>
                      <a:r>
                        <a:rPr sz="900">
                          <a:latin typeface="Hiragino Maru Gothic ProN W4" panose="020F0400000000000000" pitchFamily="34" charset="-128"/>
                          <a:ea typeface="Hiragino Maru Gothic ProN W4" panose="020F0400000000000000" pitchFamily="34" charset="-128"/>
                          <a:sym typeface="ヒラギノ角ゴ ProN W3"/>
                        </a:rPr>
                        <a:t>16:30~17:15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
        <p:nvSpPr>
          <p:cNvPr id="4" name="テキスト ボックス 3">
            <a:extLst>
              <a:ext uri="{FF2B5EF4-FFF2-40B4-BE49-F238E27FC236}">
                <a16:creationId xmlns:a16="http://schemas.microsoft.com/office/drawing/2014/main" id="{F3CC7B41-F244-0372-5021-C9AF9BEAF0BD}"/>
              </a:ext>
            </a:extLst>
          </p:cNvPr>
          <p:cNvSpPr txBox="1"/>
          <p:nvPr/>
        </p:nvSpPr>
        <p:spPr>
          <a:xfrm>
            <a:off x="592490" y="1246194"/>
            <a:ext cx="4339650" cy="5355312"/>
          </a:xfrm>
          <a:prstGeom prst="rect">
            <a:avLst/>
          </a:prstGeom>
          <a:noFill/>
        </p:spPr>
        <p:txBody>
          <a:bodyPr wrap="none" rtlCol="0">
            <a:spAutoFit/>
          </a:bodyPr>
          <a:lstStyle/>
          <a:p>
            <a:r>
              <a:rPr kumimoji="1" lang="ja-JP" altLang="en-US">
                <a:latin typeface="Hiragino Maru Gothic ProN W4" panose="020F0400000000000000" pitchFamily="34" charset="-128"/>
                <a:ea typeface="Hiragino Maru Gothic ProN W4" panose="020F0400000000000000" pitchFamily="34" charset="-128"/>
              </a:rPr>
              <a:t>科目責任者</a:t>
            </a:r>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宮野　悟教授、中林　潤教授</a:t>
            </a:r>
            <a:endParaRPr kumimoji="1" lang="en-US" altLang="ja-JP">
              <a:latin typeface="Hiragino Maru Gothic ProN W4" panose="020F0400000000000000" pitchFamily="34" charset="-128"/>
              <a:ea typeface="Hiragino Maru Gothic ProN W4" panose="020F0400000000000000" pitchFamily="34" charset="-128"/>
            </a:endParaRPr>
          </a:p>
          <a:p>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必修科目と自由科目の２コース</a:t>
            </a:r>
            <a:endParaRPr kumimoji="1" lang="en-US" altLang="ja-JP">
              <a:latin typeface="Hiragino Maru Gothic ProN W4" panose="020F0400000000000000" pitchFamily="34" charset="-128"/>
              <a:ea typeface="Hiragino Maru Gothic ProN W4" panose="020F0400000000000000" pitchFamily="34" charset="-128"/>
            </a:endParaRPr>
          </a:p>
          <a:p>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必修科目</a:t>
            </a:r>
            <a:r>
              <a:rPr kumimoji="1" lang="en-US" altLang="ja-JP">
                <a:latin typeface="Hiragino Maru Gothic ProN W4" panose="020F0400000000000000" pitchFamily="34" charset="-128"/>
                <a:ea typeface="Hiragino Maru Gothic ProN W4" panose="020F0400000000000000" pitchFamily="34" charset="-128"/>
              </a:rPr>
              <a:t>】</a:t>
            </a:r>
          </a:p>
          <a:p>
            <a:r>
              <a:rPr kumimoji="1" lang="ja-JP" altLang="en-US">
                <a:latin typeface="Hiragino Maru Gothic ProN W4" panose="020F0400000000000000" pitchFamily="34" charset="-128"/>
                <a:ea typeface="Hiragino Maru Gothic ProN W4" panose="020F0400000000000000" pitchFamily="34" charset="-128"/>
              </a:rPr>
              <a:t>対象：</a:t>
            </a:r>
            <a:r>
              <a:rPr kumimoji="1" lang="en-US" altLang="ja-JP">
                <a:latin typeface="Hiragino Maru Gothic ProN W4" panose="020F0400000000000000" pitchFamily="34" charset="-128"/>
                <a:ea typeface="Hiragino Maru Gothic ProN W4" panose="020F0400000000000000" pitchFamily="34" charset="-128"/>
              </a:rPr>
              <a:t>1</a:t>
            </a:r>
            <a:r>
              <a:rPr kumimoji="1" lang="ja-JP" altLang="en-US">
                <a:latin typeface="Hiragino Maru Gothic ProN W4" panose="020F0400000000000000" pitchFamily="34" charset="-128"/>
                <a:ea typeface="Hiragino Maru Gothic ProN W4" panose="020F0400000000000000" pitchFamily="34" charset="-128"/>
              </a:rPr>
              <a:t>年生全学科</a:t>
            </a:r>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授業形式：同期型遠隔授業</a:t>
            </a:r>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履修者数：</a:t>
            </a:r>
            <a:r>
              <a:rPr kumimoji="1" lang="en-US" altLang="ja-JP">
                <a:latin typeface="Hiragino Maru Gothic ProN W4" panose="020F0400000000000000" pitchFamily="34" charset="-128"/>
                <a:ea typeface="Hiragino Maru Gothic ProN W4" panose="020F0400000000000000" pitchFamily="34" charset="-128"/>
              </a:rPr>
              <a:t>283</a:t>
            </a:r>
            <a:r>
              <a:rPr kumimoji="1" lang="ja-JP" altLang="en-US">
                <a:latin typeface="Hiragino Maru Gothic ProN W4" panose="020F0400000000000000" pitchFamily="34" charset="-128"/>
                <a:ea typeface="Hiragino Maru Gothic ProN W4" panose="020F0400000000000000" pitchFamily="34" charset="-128"/>
              </a:rPr>
              <a:t>人</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kumimoji="1" lang="en-US" altLang="ja-JP">
                <a:latin typeface="Hiragino Maru Gothic ProN W4" panose="020F0400000000000000" pitchFamily="34" charset="-128"/>
                <a:ea typeface="Hiragino Maru Gothic ProN W4" panose="020F0400000000000000" pitchFamily="34" charset="-128"/>
              </a:rPr>
              <a:t>4</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a:latin typeface="Hiragino Maru Gothic ProN W4" panose="020F0400000000000000" pitchFamily="34" charset="-128"/>
                <a:ea typeface="Hiragino Maru Gothic ProN W4" panose="020F0400000000000000" pitchFamily="34" charset="-128"/>
              </a:rPr>
              <a:t>)</a:t>
            </a:r>
          </a:p>
          <a:p>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自由科目</a:t>
            </a:r>
            <a:r>
              <a:rPr kumimoji="1" lang="en-US" altLang="ja-JP">
                <a:latin typeface="Hiragino Maru Gothic ProN W4" panose="020F0400000000000000" pitchFamily="34" charset="-128"/>
                <a:ea typeface="Hiragino Maru Gothic ProN W4" panose="020F0400000000000000" pitchFamily="34" charset="-128"/>
              </a:rPr>
              <a:t>】</a:t>
            </a:r>
          </a:p>
          <a:p>
            <a:r>
              <a:rPr kumimoji="1" lang="ja-JP" altLang="en-US">
                <a:latin typeface="Hiragino Maru Gothic ProN W4" panose="020F0400000000000000" pitchFamily="34" charset="-128"/>
                <a:ea typeface="Hiragino Maru Gothic ProN W4" panose="020F0400000000000000" pitchFamily="34" charset="-128"/>
              </a:rPr>
              <a:t>対象：</a:t>
            </a:r>
            <a:r>
              <a:rPr kumimoji="1" lang="en-US" altLang="ja-JP">
                <a:latin typeface="Hiragino Maru Gothic ProN W4" panose="020F0400000000000000" pitchFamily="34" charset="-128"/>
                <a:ea typeface="Hiragino Maru Gothic ProN W4" panose="020F0400000000000000" pitchFamily="34" charset="-128"/>
              </a:rPr>
              <a:t>2-6</a:t>
            </a:r>
            <a:r>
              <a:rPr kumimoji="1" lang="ja-JP" altLang="en-US">
                <a:latin typeface="Hiragino Maru Gothic ProN W4" panose="020F0400000000000000" pitchFamily="34" charset="-128"/>
                <a:ea typeface="Hiragino Maru Gothic ProN W4" panose="020F0400000000000000" pitchFamily="34" charset="-128"/>
              </a:rPr>
              <a:t>年生</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全学科</a:t>
            </a:r>
            <a:r>
              <a:rPr kumimoji="1" lang="en-US" altLang="ja-JP">
                <a:latin typeface="Hiragino Maru Gothic ProN W4" panose="020F0400000000000000" pitchFamily="34" charset="-128"/>
                <a:ea typeface="Hiragino Maru Gothic ProN W4" panose="020F0400000000000000" pitchFamily="34" charset="-128"/>
              </a:rPr>
              <a:t>)</a:t>
            </a:r>
          </a:p>
          <a:p>
            <a:r>
              <a:rPr kumimoji="1" lang="ja-JP" altLang="en-US">
                <a:latin typeface="Hiragino Maru Gothic ProN W4" panose="020F0400000000000000" pitchFamily="34" charset="-128"/>
                <a:ea typeface="Hiragino Maru Gothic ProN W4" panose="020F0400000000000000" pitchFamily="34" charset="-128"/>
              </a:rPr>
              <a:t>授業形式：非同期型授業</a:t>
            </a:r>
            <a:r>
              <a:rPr kumimoji="1" lang="en-US" altLang="ja-JP">
                <a:latin typeface="Hiragino Maru Gothic ProN W4" panose="020F0400000000000000" pitchFamily="34" charset="-128"/>
                <a:ea typeface="Hiragino Maru Gothic ProN W4" panose="020F0400000000000000" pitchFamily="34" charset="-128"/>
              </a:rPr>
              <a:t>(LMS</a:t>
            </a:r>
            <a:r>
              <a:rPr kumimoji="1" lang="ja-JP" altLang="en-US">
                <a:latin typeface="Hiragino Maru Gothic ProN W4" panose="020F0400000000000000" pitchFamily="34" charset="-128"/>
                <a:ea typeface="Hiragino Maru Gothic ProN W4" panose="020F0400000000000000" pitchFamily="34" charset="-128"/>
              </a:rPr>
              <a:t>活用</a:t>
            </a:r>
            <a:r>
              <a:rPr kumimoji="1" lang="en-US" altLang="ja-JP">
                <a:latin typeface="Hiragino Maru Gothic ProN W4" panose="020F0400000000000000" pitchFamily="34" charset="-128"/>
                <a:ea typeface="Hiragino Maru Gothic ProN W4" panose="020F0400000000000000" pitchFamily="34" charset="-128"/>
              </a:rPr>
              <a:t>)</a:t>
            </a:r>
          </a:p>
          <a:p>
            <a:r>
              <a:rPr kumimoji="1" lang="ja-JP" altLang="en-US">
                <a:latin typeface="Hiragino Maru Gothic ProN W4" panose="020F0400000000000000" pitchFamily="34" charset="-128"/>
                <a:ea typeface="Hiragino Maru Gothic ProN W4" panose="020F0400000000000000" pitchFamily="34" charset="-128"/>
              </a:rPr>
              <a:t>履修者数：本学</a:t>
            </a:r>
            <a:r>
              <a:rPr kumimoji="1" lang="en-US" altLang="ja-JP">
                <a:latin typeface="Hiragino Maru Gothic ProN W4" panose="020F0400000000000000" pitchFamily="34" charset="-128"/>
                <a:ea typeface="Hiragino Maru Gothic ProN W4" panose="020F0400000000000000" pitchFamily="34" charset="-128"/>
              </a:rPr>
              <a:t>19</a:t>
            </a:r>
            <a:r>
              <a:rPr kumimoji="1" lang="ja-JP" altLang="en-US">
                <a:latin typeface="Hiragino Maru Gothic ProN W4" panose="020F0400000000000000" pitchFamily="34" charset="-128"/>
                <a:ea typeface="Hiragino Maru Gothic ProN W4" panose="020F0400000000000000" pitchFamily="34" charset="-128"/>
              </a:rPr>
              <a:t>人</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４大学連合</a:t>
            </a:r>
            <a:r>
              <a:rPr kumimoji="1" lang="en-US" altLang="ja-JP">
                <a:latin typeface="Hiragino Maru Gothic ProN W4" panose="020F0400000000000000" pitchFamily="34" charset="-128"/>
                <a:ea typeface="Hiragino Maru Gothic ProN W4" panose="020F0400000000000000" pitchFamily="34" charset="-128"/>
              </a:rPr>
              <a:t>12</a:t>
            </a:r>
            <a:r>
              <a:rPr kumimoji="1" lang="ja-JP" altLang="en-US">
                <a:latin typeface="Hiragino Maru Gothic ProN W4" panose="020F0400000000000000" pitchFamily="34" charset="-128"/>
                <a:ea typeface="Hiragino Maru Gothic ProN W4" panose="020F0400000000000000" pitchFamily="34" charset="-128"/>
              </a:rPr>
              <a:t>人</a:t>
            </a:r>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　　　　　</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kumimoji="1" lang="en-US" altLang="ja-JP">
                <a:latin typeface="Hiragino Maru Gothic ProN W4" panose="020F0400000000000000" pitchFamily="34" charset="-128"/>
                <a:ea typeface="Hiragino Maru Gothic ProN W4" panose="020F0400000000000000" pitchFamily="34" charset="-128"/>
              </a:rPr>
              <a:t>4</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a:latin typeface="Hiragino Maru Gothic ProN W4" panose="020F0400000000000000" pitchFamily="34" charset="-128"/>
                <a:ea typeface="Hiragino Maru Gothic ProN W4" panose="020F0400000000000000" pitchFamily="34" charset="-128"/>
              </a:rPr>
              <a:t>)</a:t>
            </a:r>
          </a:p>
          <a:p>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前半</a:t>
            </a:r>
            <a:r>
              <a:rPr kumimoji="1" lang="en-US" altLang="ja-JP">
                <a:latin typeface="Hiragino Maru Gothic ProN W4" panose="020F0400000000000000" pitchFamily="34" charset="-128"/>
                <a:ea typeface="Hiragino Maru Gothic ProN W4" panose="020F0400000000000000" pitchFamily="34" charset="-128"/>
              </a:rPr>
              <a:t>6</a:t>
            </a:r>
            <a:r>
              <a:rPr kumimoji="1" lang="ja-JP" altLang="en-US">
                <a:latin typeface="Hiragino Maru Gothic ProN W4" panose="020F0400000000000000" pitchFamily="34" charset="-128"/>
                <a:ea typeface="Hiragino Maru Gothic ProN W4" panose="020F0400000000000000" pitchFamily="34" charset="-128"/>
              </a:rPr>
              <a:t>コマ講義、後半</a:t>
            </a:r>
            <a:r>
              <a:rPr kumimoji="1" lang="en-US" altLang="ja-JP">
                <a:latin typeface="Hiragino Maru Gothic ProN W4" panose="020F0400000000000000" pitchFamily="34" charset="-128"/>
                <a:ea typeface="Hiragino Maru Gothic ProN W4" panose="020F0400000000000000" pitchFamily="34" charset="-128"/>
              </a:rPr>
              <a:t>9</a:t>
            </a:r>
            <a:r>
              <a:rPr kumimoji="1" lang="ja-JP" altLang="en-US">
                <a:latin typeface="Hiragino Maru Gothic ProN W4" panose="020F0400000000000000" pitchFamily="34" charset="-128"/>
                <a:ea typeface="Hiragino Maru Gothic ProN W4" panose="020F0400000000000000" pitchFamily="34" charset="-128"/>
              </a:rPr>
              <a:t>コマ演習</a:t>
            </a:r>
            <a:endParaRPr kumimoji="1" lang="en-US" altLang="ja-JP">
              <a:latin typeface="Hiragino Maru Gothic ProN W4" panose="020F0400000000000000" pitchFamily="34" charset="-128"/>
              <a:ea typeface="Hiragino Maru Gothic ProN W4" panose="020F0400000000000000" pitchFamily="34" charset="-128"/>
            </a:endParaRPr>
          </a:p>
          <a:p>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kumimoji="1" lang="en-US" altLang="ja-JP">
                <a:latin typeface="Hiragino Maru Gothic ProN W4" panose="020F0400000000000000" pitchFamily="34" charset="-128"/>
                <a:ea typeface="Hiragino Maru Gothic ProN W4" panose="020F0400000000000000" pitchFamily="34" charset="-128"/>
              </a:rPr>
              <a:t>5</a:t>
            </a:r>
            <a:r>
              <a:rPr kumimoji="1" lang="ja-JP" altLang="en-US">
                <a:latin typeface="Hiragino Maru Gothic ProN W4" panose="020F0400000000000000" pitchFamily="34" charset="-128"/>
                <a:ea typeface="Hiragino Maru Gothic ProN W4" panose="020F0400000000000000" pitchFamily="34" charset="-128"/>
              </a:rPr>
              <a:t>年度は</a:t>
            </a:r>
            <a:r>
              <a:rPr kumimoji="1" lang="en-US" altLang="ja-JP">
                <a:latin typeface="Hiragino Maru Gothic ProN W4" panose="020F0400000000000000" pitchFamily="34" charset="-128"/>
                <a:ea typeface="Hiragino Maru Gothic ProN W4" panose="020F0400000000000000" pitchFamily="34" charset="-128"/>
              </a:rPr>
              <a:t>30</a:t>
            </a:r>
            <a:r>
              <a:rPr kumimoji="1" lang="ja-JP" altLang="en-US">
                <a:latin typeface="Hiragino Maru Gothic ProN W4" panose="020F0400000000000000" pitchFamily="34" charset="-128"/>
                <a:ea typeface="Hiragino Maru Gothic ProN W4" panose="020F0400000000000000" pitchFamily="34" charset="-128"/>
              </a:rPr>
              <a:t>コマに拡大</a:t>
            </a:r>
            <a:r>
              <a:rPr kumimoji="1" lang="en-US" altLang="ja-JP">
                <a:latin typeface="Hiragino Maru Gothic ProN W4" panose="020F0400000000000000" pitchFamily="34" charset="-128"/>
                <a:ea typeface="Hiragino Maru Gothic ProN W4" panose="020F0400000000000000" pitchFamily="34" charset="-128"/>
              </a:rPr>
              <a:t>)</a:t>
            </a:r>
          </a:p>
          <a:p>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最先端のデータサイエンスに触れ、自身</a:t>
            </a:r>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の</a:t>
            </a:r>
            <a:r>
              <a:rPr kumimoji="1" lang="en-US" altLang="ja-JP">
                <a:latin typeface="Hiragino Maru Gothic ProN W4" panose="020F0400000000000000" pitchFamily="34" charset="-128"/>
                <a:ea typeface="Hiragino Maru Gothic ProN W4" panose="020F0400000000000000" pitchFamily="34" charset="-128"/>
              </a:rPr>
              <a:t>PC</a:t>
            </a:r>
            <a:r>
              <a:rPr kumimoji="1" lang="ja-JP" altLang="en-US">
                <a:latin typeface="Hiragino Maru Gothic ProN W4" panose="020F0400000000000000" pitchFamily="34" charset="-128"/>
                <a:ea typeface="Hiragino Maru Gothic ProN W4" panose="020F0400000000000000" pitchFamily="34" charset="-128"/>
              </a:rPr>
              <a:t>で実行することによる動機付け</a:t>
            </a:r>
            <a:endParaRPr kumimoji="1" lang="en-US" altLang="ja-JP">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1CA5C04D-BCCF-F3AC-2C15-8B8B9CDD0A99}"/>
              </a:ext>
            </a:extLst>
          </p:cNvPr>
          <p:cNvSpPr txBox="1"/>
          <p:nvPr/>
        </p:nvSpPr>
        <p:spPr>
          <a:xfrm>
            <a:off x="6893541" y="734480"/>
            <a:ext cx="3281234" cy="369332"/>
          </a:xfrm>
          <a:prstGeom prst="rect">
            <a:avLst/>
          </a:prstGeom>
          <a:noFill/>
        </p:spPr>
        <p:txBody>
          <a:bodyPr wrap="square" rtlCol="0">
            <a:spAutoFit/>
          </a:bodyPr>
          <a:lstStyle/>
          <a:p>
            <a:pPr algn="ctr"/>
            <a:r>
              <a:rPr kumimoji="1" lang="ja-JP" altLang="en-US">
                <a:latin typeface="Hiragino Maru Gothic ProN W4" panose="020F0400000000000000" pitchFamily="34" charset="-128"/>
                <a:ea typeface="Hiragino Maru Gothic ProN W4" panose="020F0400000000000000" pitchFamily="34" charset="-128"/>
              </a:rPr>
              <a:t>科目概要</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kumimoji="1" lang="en-US" altLang="ja-JP">
                <a:latin typeface="Hiragino Maru Gothic ProN W4" panose="020F0400000000000000" pitchFamily="34" charset="-128"/>
                <a:ea typeface="Hiragino Maru Gothic ProN W4" panose="020F0400000000000000" pitchFamily="34" charset="-128"/>
              </a:rPr>
              <a:t>4</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a:latin typeface="Hiragino Maru Gothic ProN W4" panose="020F0400000000000000" pitchFamily="34" charset="-128"/>
                <a:ea typeface="Hiragino Maru Gothic ProN W4" panose="020F0400000000000000" pitchFamily="34" charset="-128"/>
              </a:rPr>
              <a:t>)</a:t>
            </a:r>
            <a:endParaRPr kumimoji="1" lang="ja-JP" altLang="en-US">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900622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70852-B843-B333-857E-A96079591B1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CCBBC74-C1AF-5A3E-5C92-7187CB205947}"/>
              </a:ext>
            </a:extLst>
          </p:cNvPr>
          <p:cNvSpPr txBox="1"/>
          <p:nvPr/>
        </p:nvSpPr>
        <p:spPr>
          <a:xfrm>
            <a:off x="2502486" y="152743"/>
            <a:ext cx="6657592" cy="523220"/>
          </a:xfrm>
          <a:prstGeom prst="rect">
            <a:avLst/>
          </a:prstGeom>
          <a:noFill/>
        </p:spPr>
        <p:txBody>
          <a:bodyPr wrap="none" rtlCol="0">
            <a:spAutoFit/>
          </a:bodyPr>
          <a:lstStyle/>
          <a:p>
            <a:pPr algn="ctr"/>
            <a:r>
              <a:rPr kumimoji="1" lang="ja-JP" altLang="en-US" sz="2800">
                <a:latin typeface="Hiragino Maru Gothic ProN W4" panose="020F0400000000000000" pitchFamily="34" charset="-128"/>
                <a:ea typeface="Hiragino Maru Gothic ProN W4" panose="020F0400000000000000" pitchFamily="34" charset="-128"/>
              </a:rPr>
              <a:t>「医療と</a:t>
            </a:r>
            <a:r>
              <a:rPr kumimoji="1" lang="en-US" altLang="ja-JP" sz="2800">
                <a:latin typeface="Hiragino Maru Gothic ProN W4" panose="020F0400000000000000" pitchFamily="34" charset="-128"/>
                <a:ea typeface="Hiragino Maru Gothic ProN W4" panose="020F0400000000000000" pitchFamily="34" charset="-128"/>
              </a:rPr>
              <a:t>AI</a:t>
            </a:r>
            <a:r>
              <a:rPr kumimoji="1" lang="ja-JP" altLang="en-US" sz="2800">
                <a:latin typeface="Hiragino Maru Gothic ProN W4" panose="020F0400000000000000" pitchFamily="34" charset="-128"/>
                <a:ea typeface="Hiragino Maru Gothic ProN W4" panose="020F0400000000000000" pitchFamily="34" charset="-128"/>
              </a:rPr>
              <a:t>・ビッグデータ入門」の改変</a:t>
            </a:r>
          </a:p>
        </p:txBody>
      </p:sp>
      <p:graphicFrame>
        <p:nvGraphicFramePr>
          <p:cNvPr id="3" name="表">
            <a:extLst>
              <a:ext uri="{FF2B5EF4-FFF2-40B4-BE49-F238E27FC236}">
                <a16:creationId xmlns:a16="http://schemas.microsoft.com/office/drawing/2014/main" id="{32795260-BEFF-352E-5CBD-240194F274B2}"/>
              </a:ext>
            </a:extLst>
          </p:cNvPr>
          <p:cNvGraphicFramePr/>
          <p:nvPr>
            <p:extLst>
              <p:ext uri="{D42A27DB-BD31-4B8C-83A1-F6EECF244321}">
                <p14:modId xmlns:p14="http://schemas.microsoft.com/office/powerpoint/2010/main" val="1453220388"/>
              </p:ext>
            </p:extLst>
          </p:nvPr>
        </p:nvGraphicFramePr>
        <p:xfrm>
          <a:off x="258246" y="1775004"/>
          <a:ext cx="3770336" cy="4094480"/>
        </p:xfrm>
        <a:graphic>
          <a:graphicData uri="http://schemas.openxmlformats.org/drawingml/2006/table">
            <a:tbl>
              <a:tblPr/>
              <a:tblGrid>
                <a:gridCol w="342466">
                  <a:extLst>
                    <a:ext uri="{9D8B030D-6E8A-4147-A177-3AD203B41FA5}">
                      <a16:colId xmlns:a16="http://schemas.microsoft.com/office/drawing/2014/main" val="20000"/>
                    </a:ext>
                  </a:extLst>
                </a:gridCol>
                <a:gridCol w="1241283">
                  <a:extLst>
                    <a:ext uri="{9D8B030D-6E8A-4147-A177-3AD203B41FA5}">
                      <a16:colId xmlns:a16="http://schemas.microsoft.com/office/drawing/2014/main" val="20001"/>
                    </a:ext>
                  </a:extLst>
                </a:gridCol>
                <a:gridCol w="792850">
                  <a:extLst>
                    <a:ext uri="{9D8B030D-6E8A-4147-A177-3AD203B41FA5}">
                      <a16:colId xmlns:a16="http://schemas.microsoft.com/office/drawing/2014/main" val="20002"/>
                    </a:ext>
                  </a:extLst>
                </a:gridCol>
                <a:gridCol w="983834">
                  <a:extLst>
                    <a:ext uri="{9D8B030D-6E8A-4147-A177-3AD203B41FA5}">
                      <a16:colId xmlns:a16="http://schemas.microsoft.com/office/drawing/2014/main" val="20003"/>
                    </a:ext>
                  </a:extLst>
                </a:gridCol>
                <a:gridCol w="409903">
                  <a:extLst>
                    <a:ext uri="{9D8B030D-6E8A-4147-A177-3AD203B41FA5}">
                      <a16:colId xmlns:a16="http://schemas.microsoft.com/office/drawing/2014/main" val="20004"/>
                    </a:ext>
                  </a:extLst>
                </a:gridCol>
              </a:tblGrid>
              <a:tr h="174012">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回/45分</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内容</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担当教員</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lang="ja-JP" altLang="en-US" sz="600">
                          <a:latin typeface="Hiragino Maru Gothic ProN W4" panose="020F0400000000000000" pitchFamily="34" charset="-128"/>
                          <a:ea typeface="Hiragino Maru Gothic ProN W4" panose="020F0400000000000000" pitchFamily="34" charset="-128"/>
                          <a:sym typeface="ヒラギノ角ゴ ProN W3"/>
                        </a:rPr>
                        <a:t>授業形式</a:t>
                      </a:r>
                      <a:endParaRPr sz="600">
                        <a:latin typeface="Hiragino Maru Gothic ProN W4" panose="020F0400000000000000" pitchFamily="34" charset="-128"/>
                        <a:ea typeface="Hiragino Maru Gothic ProN W4" panose="020F0400000000000000" pitchFamily="34" charset="-128"/>
                        <a:sym typeface="ヒラギノ角ゴ ProN W3"/>
                      </a:endParaRP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日にち</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3976">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1</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大規模データ解析と人工知能によるがんの理解を目指して</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宮野先生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6/6</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4012">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2</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「未知」を発見する人工知能</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2438338">
                        <a:defRPr sz="1800"/>
                      </a:pPr>
                      <a:r>
                        <a:rPr sz="600">
                          <a:latin typeface="Hiragino Maru Gothic ProN W4" panose="020F0400000000000000" pitchFamily="34" charset="-128"/>
                          <a:ea typeface="Hiragino Maru Gothic ProN W4" panose="020F0400000000000000" pitchFamily="34" charset="-128"/>
                          <a:sym typeface="ヒラギノ角ゴ ProN W3"/>
                        </a:rPr>
                        <a:t>岡本先生,丸橋先生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lang="en-US" altLang="ja-JP" sz="600">
                          <a:latin typeface="Hiragino Maru Gothic ProN W4" panose="020F0400000000000000" pitchFamily="34" charset="-128"/>
                          <a:ea typeface="Hiragino Maru Gothic ProN W4" panose="020F0400000000000000" pitchFamily="34" charset="-128"/>
                          <a:sym typeface="ヒラギノ角ゴ ProN W3"/>
                        </a:rPr>
                        <a:t>6/6</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3976">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3</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生物統計学概論　〜医療における意思決定のために〜</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2438338">
                        <a:defRPr sz="1800"/>
                      </a:pPr>
                      <a:r>
                        <a:rPr sz="600">
                          <a:latin typeface="Hiragino Maru Gothic ProN W4" panose="020F0400000000000000" pitchFamily="34" charset="-128"/>
                          <a:ea typeface="Hiragino Maru Gothic ProN W4" panose="020F0400000000000000" pitchFamily="34" charset="-128"/>
                          <a:sym typeface="ヒラギノ角ゴ ProN W3"/>
                        </a:rPr>
                        <a:t>髙橋先生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6/13</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73976">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4</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AI・データサイエンスを学んで次世代の医療を切り開こう</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2438338">
                        <a:defRPr sz="1800"/>
                      </a:pPr>
                      <a:r>
                        <a:rPr sz="600">
                          <a:latin typeface="Hiragino Maru Gothic ProN W4" panose="020F0400000000000000" pitchFamily="34" charset="-128"/>
                          <a:ea typeface="Hiragino Maru Gothic ProN W4" panose="020F0400000000000000" pitchFamily="34" charset="-128"/>
                          <a:sym typeface="ヒラギノ角ゴ ProN W3"/>
                        </a:rPr>
                        <a:t>清水先生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lang="en-US" altLang="ja-JP" sz="600">
                          <a:latin typeface="Hiragino Maru Gothic ProN W4" panose="020F0400000000000000" pitchFamily="34" charset="-128"/>
                          <a:ea typeface="Hiragino Maru Gothic ProN W4" panose="020F0400000000000000" pitchFamily="34" charset="-128"/>
                          <a:sym typeface="ヒラギノ角ゴ ProN W3"/>
                        </a:rPr>
                        <a:t>6/13</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91597">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データ科学アルゴリズム概論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坂内先生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6/20</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3976">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6</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F6DF"/>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データサイエンス・AIの基礎とその活用</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2438338">
                        <a:defRPr sz="1800"/>
                      </a:pPr>
                      <a:r>
                        <a:rPr sz="600">
                          <a:latin typeface="Hiragino Maru Gothic ProN W4" panose="020F0400000000000000" pitchFamily="34" charset="-128"/>
                          <a:ea typeface="Hiragino Maru Gothic ProN W4" panose="020F0400000000000000" pitchFamily="34" charset="-128"/>
                          <a:sym typeface="ヒラギノ角ゴ ProN W3"/>
                        </a:rPr>
                        <a:t>Park先生</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6/20</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51762">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7</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6D"/>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python基本操作とデータ構造</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5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6/27</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51762">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8</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E47F"/>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python基本操作とデータ構造</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5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6/27</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51762">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9</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E586"/>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①判別理論と実践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5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7/4</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51762">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10</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6D"/>
                    </a:solidFill>
                  </a:tcPr>
                </a:tc>
                <a:tc>
                  <a:txBody>
                    <a:bodyPr/>
                    <a:lstStyle/>
                    <a:p>
                      <a:pPr algn="ctr" defTabSz="914400">
                        <a:defRPr sz="1800"/>
                      </a:pPr>
                      <a:r>
                        <a:rPr sz="600" dirty="0">
                          <a:latin typeface="Hiragino Maru Gothic ProN W4" panose="020F0400000000000000" pitchFamily="34" charset="-128"/>
                          <a:ea typeface="Hiragino Maru Gothic ProN W4" panose="020F0400000000000000" pitchFamily="34" charset="-128"/>
                          <a:sym typeface="ヒラギノ角ゴ ProN W3"/>
                        </a:rPr>
                        <a:t>①</a:t>
                      </a:r>
                      <a:r>
                        <a:rPr sz="600" dirty="0" err="1">
                          <a:latin typeface="Hiragino Maru Gothic ProN W4" panose="020F0400000000000000" pitchFamily="34" charset="-128"/>
                          <a:ea typeface="Hiragino Maru Gothic ProN W4" panose="020F0400000000000000" pitchFamily="34" charset="-128"/>
                          <a:sym typeface="ヒラギノ角ゴ ProN W3"/>
                        </a:rPr>
                        <a:t>判別理論と実践</a:t>
                      </a:r>
                      <a:endParaRPr sz="600" dirty="0">
                        <a:latin typeface="Hiragino Maru Gothic ProN W4" panose="020F0400000000000000" pitchFamily="34" charset="-128"/>
                        <a:ea typeface="Hiragino Maru Gothic ProN W4" panose="020F0400000000000000" pitchFamily="34" charset="-128"/>
                        <a:sym typeface="ヒラギノ角ゴ ProN W3"/>
                      </a:endParaRP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5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7/4</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51762">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11</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E586"/>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②機械学習の理論と実践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5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7/11</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51762">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12</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6D"/>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②機械学習の理論と実践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5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7/11</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51762">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13</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E586"/>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③深層学習・AIの理論と実践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5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7/18</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51762">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14</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6D"/>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③深層学習・AIの理論と実践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5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7/18</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51762">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15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6D"/>
                    </a:solid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③深層学習・AIの理論と実践</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500">
                          <a:latin typeface="Hiragino Maru Gothic ProN W4" panose="020F0400000000000000" pitchFamily="34" charset="-128"/>
                          <a:ea typeface="Hiragino Maru Gothic ProN W4" panose="020F0400000000000000" pitchFamily="34" charset="-128"/>
                          <a:sym typeface="ヒラギノ角ゴ ProN W3"/>
                        </a:rPr>
                        <a:t>角先生、DSC教員、教養部教員、他</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講義・グループ演習</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defTabSz="914400">
                        <a:defRPr sz="1800"/>
                      </a:pPr>
                      <a:r>
                        <a:rPr sz="600">
                          <a:latin typeface="Hiragino Maru Gothic ProN W4" panose="020F0400000000000000" pitchFamily="34" charset="-128"/>
                          <a:ea typeface="Hiragino Maru Gothic ProN W4" panose="020F0400000000000000" pitchFamily="34" charset="-128"/>
                          <a:sym typeface="ヒラギノ角ゴ ProN W3"/>
                        </a:rPr>
                        <a:t>7/25</a:t>
                      </a:r>
                    </a:p>
                  </a:txBody>
                  <a:tcPr marL="50800" marR="50800" marT="50800" marB="50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
        <p:nvSpPr>
          <p:cNvPr id="5" name="テキスト ボックス 4">
            <a:extLst>
              <a:ext uri="{FF2B5EF4-FFF2-40B4-BE49-F238E27FC236}">
                <a16:creationId xmlns:a16="http://schemas.microsoft.com/office/drawing/2014/main" id="{DD24C554-BDB4-29D3-589D-72010E17D661}"/>
              </a:ext>
            </a:extLst>
          </p:cNvPr>
          <p:cNvSpPr txBox="1"/>
          <p:nvPr/>
        </p:nvSpPr>
        <p:spPr>
          <a:xfrm>
            <a:off x="502797" y="5869484"/>
            <a:ext cx="3281234" cy="369332"/>
          </a:xfrm>
          <a:prstGeom prst="rect">
            <a:avLst/>
          </a:prstGeom>
          <a:noFill/>
        </p:spPr>
        <p:txBody>
          <a:bodyPr wrap="square" rtlCol="0">
            <a:spAutoFit/>
          </a:bodyPr>
          <a:lstStyle/>
          <a:p>
            <a:pPr algn="ctr"/>
            <a:r>
              <a:rPr kumimoji="1" lang="ja-JP" altLang="en-US">
                <a:latin typeface="Hiragino Maru Gothic ProN W4" panose="020F0400000000000000" pitchFamily="34" charset="-128"/>
                <a:ea typeface="Hiragino Maru Gothic ProN W4" panose="020F0400000000000000" pitchFamily="34" charset="-128"/>
              </a:rPr>
              <a:t>科目概要</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kumimoji="1" lang="en-US" altLang="ja-JP">
                <a:latin typeface="Hiragino Maru Gothic ProN W4" panose="020F0400000000000000" pitchFamily="34" charset="-128"/>
                <a:ea typeface="Hiragino Maru Gothic ProN W4" panose="020F0400000000000000" pitchFamily="34" charset="-128"/>
              </a:rPr>
              <a:t>4</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a:latin typeface="Hiragino Maru Gothic ProN W4" panose="020F0400000000000000" pitchFamily="34" charset="-128"/>
                <a:ea typeface="Hiragino Maru Gothic ProN W4" panose="020F0400000000000000" pitchFamily="34" charset="-128"/>
              </a:rPr>
              <a:t>)</a:t>
            </a:r>
            <a:endParaRPr kumimoji="1" lang="ja-JP" altLang="en-US">
              <a:latin typeface="Hiragino Maru Gothic ProN W4" panose="020F0400000000000000" pitchFamily="34" charset="-128"/>
              <a:ea typeface="Hiragino Maru Gothic ProN W4" panose="020F0400000000000000" pitchFamily="34" charset="-128"/>
            </a:endParaRPr>
          </a:p>
        </p:txBody>
      </p:sp>
      <p:graphicFrame>
        <p:nvGraphicFramePr>
          <p:cNvPr id="6" name="表 5">
            <a:extLst>
              <a:ext uri="{FF2B5EF4-FFF2-40B4-BE49-F238E27FC236}">
                <a16:creationId xmlns:a16="http://schemas.microsoft.com/office/drawing/2014/main" id="{DE410E0D-7375-BC5F-A8E7-9B10E0665E54}"/>
              </a:ext>
            </a:extLst>
          </p:cNvPr>
          <p:cNvGraphicFramePr>
            <a:graphicFrameLocks noGrp="1"/>
          </p:cNvGraphicFramePr>
          <p:nvPr>
            <p:extLst>
              <p:ext uri="{D42A27DB-BD31-4B8C-83A1-F6EECF244321}">
                <p14:modId xmlns:p14="http://schemas.microsoft.com/office/powerpoint/2010/main" val="3640280928"/>
              </p:ext>
            </p:extLst>
          </p:nvPr>
        </p:nvGraphicFramePr>
        <p:xfrm>
          <a:off x="4912243" y="786016"/>
          <a:ext cx="7066673" cy="5656482"/>
        </p:xfrm>
        <a:graphic>
          <a:graphicData uri="http://schemas.openxmlformats.org/drawingml/2006/table">
            <a:tbl>
              <a:tblPr/>
              <a:tblGrid>
                <a:gridCol w="269359">
                  <a:extLst>
                    <a:ext uri="{9D8B030D-6E8A-4147-A177-3AD203B41FA5}">
                      <a16:colId xmlns:a16="http://schemas.microsoft.com/office/drawing/2014/main" val="877802253"/>
                    </a:ext>
                  </a:extLst>
                </a:gridCol>
                <a:gridCol w="704193">
                  <a:extLst>
                    <a:ext uri="{9D8B030D-6E8A-4147-A177-3AD203B41FA5}">
                      <a16:colId xmlns:a16="http://schemas.microsoft.com/office/drawing/2014/main" val="2184911954"/>
                    </a:ext>
                  </a:extLst>
                </a:gridCol>
                <a:gridCol w="1282262">
                  <a:extLst>
                    <a:ext uri="{9D8B030D-6E8A-4147-A177-3AD203B41FA5}">
                      <a16:colId xmlns:a16="http://schemas.microsoft.com/office/drawing/2014/main" val="87176139"/>
                    </a:ext>
                  </a:extLst>
                </a:gridCol>
                <a:gridCol w="2511972">
                  <a:extLst>
                    <a:ext uri="{9D8B030D-6E8A-4147-A177-3AD203B41FA5}">
                      <a16:colId xmlns:a16="http://schemas.microsoft.com/office/drawing/2014/main" val="790596733"/>
                    </a:ext>
                  </a:extLst>
                </a:gridCol>
                <a:gridCol w="2298887">
                  <a:extLst>
                    <a:ext uri="{9D8B030D-6E8A-4147-A177-3AD203B41FA5}">
                      <a16:colId xmlns:a16="http://schemas.microsoft.com/office/drawing/2014/main" val="2316057454"/>
                    </a:ext>
                  </a:extLst>
                </a:gridCol>
              </a:tblGrid>
              <a:tr h="244566">
                <a:tc>
                  <a:txBody>
                    <a:bodyPr/>
                    <a:lstStyle/>
                    <a:p>
                      <a:pPr algn="ctr" fontAlgn="ct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回</a:t>
                      </a: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/45</a:t>
                      </a: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分</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授業日付</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担当教員</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授業題目</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授業内容</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98227458"/>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2023/10/26</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宮野先生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次世代研究者・医療者の環境と姿</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次世代研究者・医療者の環境と姿</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6614799"/>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2023/10/26</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高橋先生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生物統計学概論</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医療における意思決定のために</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生物統計概論</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0741572"/>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3</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2023/11/02</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坂内先生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データ科学アルゴリズム概論</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データ科学アルゴリズム概論</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8678128"/>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4</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2023/11/02</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清水先生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4:</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データサイエンスを学んで次世代の医療を切り開こう</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データサイエンスと医療</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4652940"/>
                  </a:ext>
                </a:extLst>
              </a:tr>
              <a:tr h="208673">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5</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2023/11/09</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Google Colaboratory</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の導入</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Google Colaboratory</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とは</a:t>
                      </a:r>
                      <a:b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b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Google Colaboratory</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の基本操作</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5142079"/>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6</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2023/11/09</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中島先生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5:</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手術治療ロボティクス、医用画像</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診断</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の利活用について</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4628402"/>
                  </a:ext>
                </a:extLst>
              </a:tr>
              <a:tr h="200173">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7</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2023/11/16</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江花先生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6:</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倫理について</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倫理</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9584965"/>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8</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2023/11/16</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python</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の概要</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データの型、リストの概念</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5374639"/>
                  </a:ext>
                </a:extLst>
              </a:tr>
              <a:tr h="200173">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9</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2023/11/30</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外部講師</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岡本先生、丸橋先生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7:</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のこれからと富士通の取り組み</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外部講師による</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の利活用について</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2230276"/>
                  </a:ext>
                </a:extLst>
              </a:tr>
              <a:tr h="171113">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10</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2023/11/30</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python</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の概要</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関数、モジュール、パッケージ、ライブラリ、クラス</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9949148"/>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2023/12/07</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4:</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python</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の概要</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配列概念、ベクトル、行列、ファイル操作</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0663153"/>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12</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2023/12/07</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5:</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データクレンジング</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データフレーム取り扱い</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6692308"/>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13</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2023/12/21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6:</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データクレンジング</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データ加工</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5478060"/>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14</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2023/12/21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7:</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データクレンジング</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可視化</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1653244"/>
                  </a:ext>
                </a:extLst>
              </a:tr>
              <a:tr h="200173">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15</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E686"/>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清水先生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演習のための講義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機械学習概論</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機械学習（回帰分析）の概念の解説</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9291509"/>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16</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8:</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回帰分析</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回帰分析のデモンストレーション</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7832579"/>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17</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2024/1/17</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9:</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回帰分析</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線形回帰分析</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4932802"/>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18</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2024/1/17</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10:</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回帰分析</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ロジスティック回帰分析</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7381371"/>
                  </a:ext>
                </a:extLst>
              </a:tr>
              <a:tr h="200173">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19</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E686"/>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2024/1/18</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清水先生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演習のための講義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機械学習概論</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機械学習（教師あり学習）の概念の解説</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2901433"/>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20</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2024/1/18</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11:</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教師あり学習のデモンストレーション</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4699104"/>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2024/1/24</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12:</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教師あり学習（決定木）</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3647434"/>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22</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2024/1/24</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13:</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教師あり学習（ランダムフォレスト）</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1837654"/>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23</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2024/1/25</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14:</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4</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教師あり学習（サポートベクターマシン</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4997094"/>
                  </a:ext>
                </a:extLst>
              </a:tr>
              <a:tr h="200173">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24</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E686"/>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2024/1/25</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清水先生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演習のための講義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深層学習概論</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深層学習の概念の解説</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445664"/>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25</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2024/1/31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須藤先生、石丸先生、曹先生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15: </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深層学習のデモンストレーション</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15222012"/>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26</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2024/1/31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須藤先生、石丸先生、曹先生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16:</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深層学習の結果の可視化</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2508713"/>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27</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2024/2/1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17:</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パラメータ変更</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6526605"/>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28</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2024/2/1</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18:</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他の機械学習との精度比較</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3699333"/>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29</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2024/2/8</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19:</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4</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画像の読み込みと前処理</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848822"/>
                  </a:ext>
                </a:extLst>
              </a:tr>
              <a:tr h="17096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30</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2024/2/8</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5</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肺レントゲンでの深層学習</a:t>
                      </a:r>
                    </a:p>
                  </a:txBody>
                  <a:tcPr marL="4484" marR="4484" marT="4484" marB="2152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1117047"/>
                  </a:ext>
                </a:extLst>
              </a:tr>
            </a:tbl>
          </a:graphicData>
        </a:graphic>
      </p:graphicFrame>
      <p:sp>
        <p:nvSpPr>
          <p:cNvPr id="4" name="テキスト ボックス 3">
            <a:extLst>
              <a:ext uri="{FF2B5EF4-FFF2-40B4-BE49-F238E27FC236}">
                <a16:creationId xmlns:a16="http://schemas.microsoft.com/office/drawing/2014/main" id="{312991FC-65C2-37F5-DEE5-44D3D9C4EB5F}"/>
              </a:ext>
            </a:extLst>
          </p:cNvPr>
          <p:cNvSpPr txBox="1"/>
          <p:nvPr/>
        </p:nvSpPr>
        <p:spPr>
          <a:xfrm>
            <a:off x="6893541" y="6456794"/>
            <a:ext cx="3281234" cy="369332"/>
          </a:xfrm>
          <a:prstGeom prst="rect">
            <a:avLst/>
          </a:prstGeom>
          <a:noFill/>
        </p:spPr>
        <p:txBody>
          <a:bodyPr wrap="square" rtlCol="0">
            <a:spAutoFit/>
          </a:bodyPr>
          <a:lstStyle/>
          <a:p>
            <a:pPr algn="ctr"/>
            <a:r>
              <a:rPr kumimoji="1" lang="ja-JP" altLang="en-US">
                <a:latin typeface="Hiragino Maru Gothic ProN W4" panose="020F0400000000000000" pitchFamily="34" charset="-128"/>
                <a:ea typeface="Hiragino Maru Gothic ProN W4" panose="020F0400000000000000" pitchFamily="34" charset="-128"/>
              </a:rPr>
              <a:t>科目概要</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lang="en-US" altLang="ja-JP">
                <a:latin typeface="Hiragino Maru Gothic ProN W4" panose="020F0400000000000000" pitchFamily="34" charset="-128"/>
                <a:ea typeface="Hiragino Maru Gothic ProN W4" panose="020F0400000000000000" pitchFamily="34" charset="-128"/>
              </a:rPr>
              <a:t>5</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a:latin typeface="Hiragino Maru Gothic ProN W4" panose="020F0400000000000000" pitchFamily="34" charset="-128"/>
                <a:ea typeface="Hiragino Maru Gothic ProN W4" panose="020F0400000000000000" pitchFamily="34" charset="-128"/>
              </a:rPr>
              <a:t>)</a:t>
            </a:r>
            <a:endParaRPr kumimoji="1" lang="ja-JP" altLang="en-US">
              <a:latin typeface="Hiragino Maru Gothic ProN W4" panose="020F0400000000000000" pitchFamily="34" charset="-128"/>
              <a:ea typeface="Hiragino Maru Gothic ProN W4" panose="020F0400000000000000" pitchFamily="34" charset="-128"/>
            </a:endParaRPr>
          </a:p>
        </p:txBody>
      </p:sp>
      <p:sp>
        <p:nvSpPr>
          <p:cNvPr id="7" name="テキスト ボックス 6">
            <a:extLst>
              <a:ext uri="{FF2B5EF4-FFF2-40B4-BE49-F238E27FC236}">
                <a16:creationId xmlns:a16="http://schemas.microsoft.com/office/drawing/2014/main" id="{7FC76B36-BE2E-6A7D-EABC-4FE1A3E7C248}"/>
              </a:ext>
            </a:extLst>
          </p:cNvPr>
          <p:cNvSpPr txBox="1"/>
          <p:nvPr/>
        </p:nvSpPr>
        <p:spPr>
          <a:xfrm>
            <a:off x="451523" y="963959"/>
            <a:ext cx="3770336" cy="646331"/>
          </a:xfrm>
          <a:prstGeom prst="rect">
            <a:avLst/>
          </a:prstGeom>
          <a:noFill/>
        </p:spPr>
        <p:txBody>
          <a:bodyPr wrap="square" rtlCol="0">
            <a:spAutoFit/>
          </a:bodyPr>
          <a:lstStyle/>
          <a:p>
            <a:r>
              <a:rPr kumimoji="1" lang="ja-JP" altLang="en-US">
                <a:latin typeface="Hiragino Maru Gothic ProN W4" panose="020F0400000000000000" pitchFamily="34" charset="-128"/>
                <a:ea typeface="Hiragino Maru Gothic ProN W4" panose="020F0400000000000000" pitchFamily="34" charset="-128"/>
              </a:rPr>
              <a:t>授業回数を</a:t>
            </a:r>
            <a:r>
              <a:rPr kumimoji="1" lang="en-US" altLang="ja-JP">
                <a:latin typeface="Hiragino Maru Gothic ProN W4" panose="020F0400000000000000" pitchFamily="34" charset="-128"/>
                <a:ea typeface="Hiragino Maru Gothic ProN W4" panose="020F0400000000000000" pitchFamily="34" charset="-128"/>
              </a:rPr>
              <a:t>15</a:t>
            </a:r>
            <a:r>
              <a:rPr kumimoji="1" lang="ja-JP" altLang="en-US">
                <a:latin typeface="Hiragino Maru Gothic ProN W4" panose="020F0400000000000000" pitchFamily="34" charset="-128"/>
                <a:ea typeface="Hiragino Maru Gothic ProN W4" panose="020F0400000000000000" pitchFamily="34" charset="-128"/>
              </a:rPr>
              <a:t>回から</a:t>
            </a:r>
            <a:r>
              <a:rPr kumimoji="1" lang="en-US" altLang="ja-JP">
                <a:latin typeface="Hiragino Maru Gothic ProN W4" panose="020F0400000000000000" pitchFamily="34" charset="-128"/>
                <a:ea typeface="Hiragino Maru Gothic ProN W4" panose="020F0400000000000000" pitchFamily="34" charset="-128"/>
              </a:rPr>
              <a:t>30</a:t>
            </a:r>
            <a:r>
              <a:rPr kumimoji="1" lang="ja-JP" altLang="en-US">
                <a:latin typeface="Hiragino Maru Gothic ProN W4" panose="020F0400000000000000" pitchFamily="34" charset="-128"/>
                <a:ea typeface="Hiragino Maru Gothic ProN W4" panose="020F0400000000000000" pitchFamily="34" charset="-128"/>
              </a:rPr>
              <a:t>回へ拡大</a:t>
            </a:r>
            <a:endParaRPr kumimoji="1"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より丁寧な演習を意識</a:t>
            </a:r>
            <a:endParaRPr kumimoji="1" lang="ja-JP" altLang="en-US">
              <a:latin typeface="Hiragino Maru Gothic ProN W4" panose="020F0400000000000000" pitchFamily="34" charset="-128"/>
              <a:ea typeface="Hiragino Maru Gothic ProN W4" panose="020F0400000000000000" pitchFamily="34" charset="-128"/>
            </a:endParaRPr>
          </a:p>
        </p:txBody>
      </p:sp>
      <p:sp>
        <p:nvSpPr>
          <p:cNvPr id="8" name="右矢印 7">
            <a:extLst>
              <a:ext uri="{FF2B5EF4-FFF2-40B4-BE49-F238E27FC236}">
                <a16:creationId xmlns:a16="http://schemas.microsoft.com/office/drawing/2014/main" id="{3AD7A031-FE87-2D9C-2284-37ED63DC00D1}"/>
              </a:ext>
            </a:extLst>
          </p:cNvPr>
          <p:cNvSpPr/>
          <p:nvPr/>
        </p:nvSpPr>
        <p:spPr>
          <a:xfrm>
            <a:off x="4221859" y="3567560"/>
            <a:ext cx="451944" cy="6319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3EA3F3B-3CC4-9209-2C91-9567843AC4B5}"/>
              </a:ext>
            </a:extLst>
          </p:cNvPr>
          <p:cNvSpPr/>
          <p:nvPr/>
        </p:nvSpPr>
        <p:spPr>
          <a:xfrm>
            <a:off x="463455" y="6427778"/>
            <a:ext cx="238439" cy="276999"/>
          </a:xfrm>
          <a:prstGeom prst="rect">
            <a:avLst/>
          </a:prstGeom>
          <a:solidFill>
            <a:srgbClr val="7BF7E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9EE0630-7ADB-5EFB-909A-2181705DDEC2}"/>
              </a:ext>
            </a:extLst>
          </p:cNvPr>
          <p:cNvSpPr txBox="1"/>
          <p:nvPr/>
        </p:nvSpPr>
        <p:spPr>
          <a:xfrm>
            <a:off x="701894" y="6434136"/>
            <a:ext cx="725214" cy="307777"/>
          </a:xfrm>
          <a:prstGeom prst="rect">
            <a:avLst/>
          </a:prstGeom>
          <a:noFill/>
        </p:spPr>
        <p:txBody>
          <a:bodyPr wrap="square" rtlCol="0">
            <a:spAutoFit/>
          </a:bodyPr>
          <a:lstStyle/>
          <a:p>
            <a:r>
              <a:rPr lang="ja-JP" altLang="en-US" sz="1400">
                <a:latin typeface="Hiragino Maru Gothic ProN W4" panose="020F0400000000000000" pitchFamily="34" charset="-128"/>
                <a:ea typeface="Hiragino Maru Gothic ProN W4" panose="020F0400000000000000" pitchFamily="34" charset="-128"/>
              </a:rPr>
              <a:t>講義</a:t>
            </a:r>
            <a:endParaRPr kumimoji="1" lang="ja-JP" altLang="en-US" sz="1400">
              <a:latin typeface="Hiragino Maru Gothic ProN W4" panose="020F0400000000000000" pitchFamily="34" charset="-128"/>
              <a:ea typeface="Hiragino Maru Gothic ProN W4" panose="020F0400000000000000" pitchFamily="34" charset="-128"/>
            </a:endParaRPr>
          </a:p>
        </p:txBody>
      </p:sp>
      <p:sp>
        <p:nvSpPr>
          <p:cNvPr id="11" name="正方形/長方形 10">
            <a:extLst>
              <a:ext uri="{FF2B5EF4-FFF2-40B4-BE49-F238E27FC236}">
                <a16:creationId xmlns:a16="http://schemas.microsoft.com/office/drawing/2014/main" id="{41242552-A10F-A0BC-575D-FD2A6ED3DD4A}"/>
              </a:ext>
            </a:extLst>
          </p:cNvPr>
          <p:cNvSpPr/>
          <p:nvPr/>
        </p:nvSpPr>
        <p:spPr>
          <a:xfrm>
            <a:off x="1188669" y="6427778"/>
            <a:ext cx="238439" cy="276999"/>
          </a:xfrm>
          <a:prstGeom prst="rect">
            <a:avLst/>
          </a:prstGeom>
          <a:solidFill>
            <a:srgbClr val="FFE4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A0E72BE-7380-47D0-8543-8DC561B90E64}"/>
              </a:ext>
            </a:extLst>
          </p:cNvPr>
          <p:cNvSpPr txBox="1"/>
          <p:nvPr/>
        </p:nvSpPr>
        <p:spPr>
          <a:xfrm>
            <a:off x="1427108" y="6434136"/>
            <a:ext cx="623877" cy="307777"/>
          </a:xfrm>
          <a:prstGeom prst="rect">
            <a:avLst/>
          </a:prstGeom>
          <a:noFill/>
        </p:spPr>
        <p:txBody>
          <a:bodyPr wrap="square" rtlCol="0">
            <a:spAutoFit/>
          </a:bodyPr>
          <a:lstStyle/>
          <a:p>
            <a:r>
              <a:rPr lang="ja-JP" altLang="en-US" sz="1400">
                <a:latin typeface="Hiragino Maru Gothic ProN W4" panose="020F0400000000000000" pitchFamily="34" charset="-128"/>
                <a:ea typeface="Hiragino Maru Gothic ProN W4" panose="020F0400000000000000" pitchFamily="34" charset="-128"/>
              </a:rPr>
              <a:t>演習</a:t>
            </a:r>
            <a:endParaRPr kumimoji="1" lang="ja-JP" altLang="en-US" sz="1400">
              <a:latin typeface="Hiragino Maru Gothic ProN W4" panose="020F0400000000000000" pitchFamily="34" charset="-128"/>
              <a:ea typeface="Hiragino Maru Gothic ProN W4" panose="020F0400000000000000" pitchFamily="34" charset="-128"/>
            </a:endParaRPr>
          </a:p>
        </p:txBody>
      </p:sp>
      <p:sp>
        <p:nvSpPr>
          <p:cNvPr id="13" name="正方形/長方形 12">
            <a:extLst>
              <a:ext uri="{FF2B5EF4-FFF2-40B4-BE49-F238E27FC236}">
                <a16:creationId xmlns:a16="http://schemas.microsoft.com/office/drawing/2014/main" id="{553B2F28-678D-1E22-CC31-DBBF5E31A29E}"/>
              </a:ext>
            </a:extLst>
          </p:cNvPr>
          <p:cNvSpPr/>
          <p:nvPr/>
        </p:nvSpPr>
        <p:spPr>
          <a:xfrm>
            <a:off x="1951393" y="6427778"/>
            <a:ext cx="238439" cy="276999"/>
          </a:xfrm>
          <a:prstGeom prst="rect">
            <a:avLst/>
          </a:prstGeom>
          <a:solidFill>
            <a:srgbClr val="7DE68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97E0ABF-8482-795D-1F82-2AFAD17EE143}"/>
              </a:ext>
            </a:extLst>
          </p:cNvPr>
          <p:cNvSpPr txBox="1"/>
          <p:nvPr/>
        </p:nvSpPr>
        <p:spPr>
          <a:xfrm>
            <a:off x="2189832" y="6434136"/>
            <a:ext cx="1721538" cy="307777"/>
          </a:xfrm>
          <a:prstGeom prst="rect">
            <a:avLst/>
          </a:prstGeom>
          <a:noFill/>
        </p:spPr>
        <p:txBody>
          <a:bodyPr wrap="square" rtlCol="0">
            <a:spAutoFit/>
          </a:bodyPr>
          <a:lstStyle/>
          <a:p>
            <a:r>
              <a:rPr lang="ja-JP" altLang="en-US" sz="1400">
                <a:latin typeface="Hiragino Maru Gothic ProN W4" panose="020F0400000000000000" pitchFamily="34" charset="-128"/>
                <a:ea typeface="Hiragino Maru Gothic ProN W4" panose="020F0400000000000000" pitchFamily="34" charset="-128"/>
              </a:rPr>
              <a:t>演習のための講義</a:t>
            </a:r>
            <a:endParaRPr kumimoji="1" lang="ja-JP" altLang="en-US" sz="14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215147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D94A7-4584-25E1-9807-9B00E9281863}"/>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E9393C-9DBA-E75F-850B-F45FD77556C3}"/>
              </a:ext>
            </a:extLst>
          </p:cNvPr>
          <p:cNvSpPr txBox="1"/>
          <p:nvPr/>
        </p:nvSpPr>
        <p:spPr>
          <a:xfrm>
            <a:off x="1752503" y="179350"/>
            <a:ext cx="8686994" cy="523220"/>
          </a:xfrm>
          <a:prstGeom prst="rect">
            <a:avLst/>
          </a:prstGeom>
          <a:noFill/>
        </p:spPr>
        <p:txBody>
          <a:bodyPr wrap="none" rtlCol="0">
            <a:spAutoFit/>
          </a:bodyPr>
          <a:lstStyle/>
          <a:p>
            <a:pPr algn="ctr"/>
            <a:r>
              <a:rPr kumimoji="1" lang="ja-JP" altLang="en-US" sz="2800">
                <a:latin typeface="Hiragino Maru Gothic ProN W4" panose="020F0400000000000000" pitchFamily="34" charset="-128"/>
                <a:ea typeface="Hiragino Maru Gothic ProN W4" panose="020F0400000000000000" pitchFamily="34" charset="-128"/>
              </a:rPr>
              <a:t>令和</a:t>
            </a:r>
            <a:r>
              <a:rPr kumimoji="1" lang="en-US" altLang="ja-JP" sz="2800">
                <a:latin typeface="Hiragino Maru Gothic ProN W4" panose="020F0400000000000000" pitchFamily="34" charset="-128"/>
                <a:ea typeface="Hiragino Maru Gothic ProN W4" panose="020F0400000000000000" pitchFamily="34" charset="-128"/>
              </a:rPr>
              <a:t>4</a:t>
            </a:r>
            <a:r>
              <a:rPr kumimoji="1" lang="ja-JP" altLang="en-US" sz="2800">
                <a:latin typeface="Hiragino Maru Gothic ProN W4" panose="020F0400000000000000" pitchFamily="34" charset="-128"/>
                <a:ea typeface="Hiragino Maru Gothic ProN W4" panose="020F0400000000000000" pitchFamily="34" charset="-128"/>
              </a:rPr>
              <a:t>年度：「医療と</a:t>
            </a:r>
            <a:r>
              <a:rPr kumimoji="1" lang="en-US" altLang="ja-JP" sz="2800">
                <a:latin typeface="Hiragino Maru Gothic ProN W4" panose="020F0400000000000000" pitchFamily="34" charset="-128"/>
                <a:ea typeface="Hiragino Maru Gothic ProN W4" panose="020F0400000000000000" pitchFamily="34" charset="-128"/>
              </a:rPr>
              <a:t>AI</a:t>
            </a:r>
            <a:r>
              <a:rPr kumimoji="1" lang="ja-JP" altLang="en-US" sz="2800">
                <a:latin typeface="Hiragino Maru Gothic ProN W4" panose="020F0400000000000000" pitchFamily="34" charset="-128"/>
                <a:ea typeface="Hiragino Maru Gothic ProN W4" panose="020F0400000000000000" pitchFamily="34" charset="-128"/>
              </a:rPr>
              <a:t>・ビッグデータ応用」の新設</a:t>
            </a:r>
          </a:p>
        </p:txBody>
      </p:sp>
      <p:graphicFrame>
        <p:nvGraphicFramePr>
          <p:cNvPr id="3" name="表 2">
            <a:extLst>
              <a:ext uri="{FF2B5EF4-FFF2-40B4-BE49-F238E27FC236}">
                <a16:creationId xmlns:a16="http://schemas.microsoft.com/office/drawing/2014/main" id="{A226D9B2-9F65-9A95-C4B7-9E72E35C99FB}"/>
              </a:ext>
            </a:extLst>
          </p:cNvPr>
          <p:cNvGraphicFramePr>
            <a:graphicFrameLocks noGrp="1"/>
          </p:cNvGraphicFramePr>
          <p:nvPr>
            <p:extLst>
              <p:ext uri="{D42A27DB-BD31-4B8C-83A1-F6EECF244321}">
                <p14:modId xmlns:p14="http://schemas.microsoft.com/office/powerpoint/2010/main" val="2711725685"/>
              </p:ext>
            </p:extLst>
          </p:nvPr>
        </p:nvGraphicFramePr>
        <p:xfrm>
          <a:off x="4683324" y="1472651"/>
          <a:ext cx="7206337" cy="3912367"/>
        </p:xfrm>
        <a:graphic>
          <a:graphicData uri="http://schemas.openxmlformats.org/drawingml/2006/table">
            <a:tbl>
              <a:tblPr/>
              <a:tblGrid>
                <a:gridCol w="899007">
                  <a:extLst>
                    <a:ext uri="{9D8B030D-6E8A-4147-A177-3AD203B41FA5}">
                      <a16:colId xmlns:a16="http://schemas.microsoft.com/office/drawing/2014/main" val="2004688414"/>
                    </a:ext>
                  </a:extLst>
                </a:gridCol>
                <a:gridCol w="2926409">
                  <a:extLst>
                    <a:ext uri="{9D8B030D-6E8A-4147-A177-3AD203B41FA5}">
                      <a16:colId xmlns:a16="http://schemas.microsoft.com/office/drawing/2014/main" val="2713685107"/>
                    </a:ext>
                  </a:extLst>
                </a:gridCol>
                <a:gridCol w="3380921">
                  <a:extLst>
                    <a:ext uri="{9D8B030D-6E8A-4147-A177-3AD203B41FA5}">
                      <a16:colId xmlns:a16="http://schemas.microsoft.com/office/drawing/2014/main" val="4125577034"/>
                    </a:ext>
                  </a:extLst>
                </a:gridCol>
              </a:tblGrid>
              <a:tr h="353598">
                <a:tc>
                  <a:txBody>
                    <a:bodyPr/>
                    <a:lstStyle/>
                    <a:p>
                      <a:pPr algn="ctr" fontAlgn="ctr"/>
                      <a:r>
                        <a:rPr lang="ja-JP" altLang="en-US" sz="1400" b="1" i="0" u="none" strike="noStrike">
                          <a:solidFill>
                            <a:srgbClr val="000000"/>
                          </a:solidFill>
                          <a:effectLst/>
                          <a:latin typeface="游ゴシック" panose="020B0400000000000000" pitchFamily="34" charset="-128"/>
                          <a:ea typeface="游ゴシック" panose="020B0400000000000000" pitchFamily="34" charset="-128"/>
                        </a:rPr>
                        <a:t>回</a:t>
                      </a: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/50</a:t>
                      </a:r>
                      <a:r>
                        <a:rPr lang="ja-JP" altLang="en-US" sz="1400" b="1" i="0" u="none" strike="noStrike">
                          <a:solidFill>
                            <a:srgbClr val="000000"/>
                          </a:solidFill>
                          <a:effectLst/>
                          <a:latin typeface="游ゴシック" panose="020B0400000000000000" pitchFamily="34" charset="-128"/>
                          <a:ea typeface="游ゴシック" panose="020B0400000000000000" pitchFamily="34" charset="-128"/>
                        </a:rPr>
                        <a:t>分</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ja-JP" altLang="en-US" sz="1400" b="1" i="0" u="none" strike="noStrike">
                          <a:solidFill>
                            <a:srgbClr val="000000"/>
                          </a:solidFill>
                          <a:effectLst/>
                          <a:latin typeface="游ゴシック" panose="020B0400000000000000" pitchFamily="34" charset="-128"/>
                          <a:ea typeface="游ゴシック" panose="020B0400000000000000" pitchFamily="34" charset="-128"/>
                        </a:rPr>
                        <a:t>授業題目</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ja-JP" altLang="en-US" sz="1400" b="1" i="0" u="none" strike="noStrike">
                          <a:solidFill>
                            <a:srgbClr val="000000"/>
                          </a:solidFill>
                          <a:effectLst/>
                          <a:latin typeface="游ゴシック" panose="020B0400000000000000" pitchFamily="34" charset="-128"/>
                          <a:ea typeface="游ゴシック" panose="020B0400000000000000" pitchFamily="34" charset="-128"/>
                        </a:rPr>
                        <a:t>授業内容</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84200544"/>
                  </a:ext>
                </a:extLst>
              </a:tr>
              <a:tr h="359425">
                <a:tc>
                  <a:txBody>
                    <a:bodyPr/>
                    <a:lstStyle/>
                    <a:p>
                      <a:pPr algn="ctr" fontAlgn="ct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1</a:t>
                      </a:r>
                      <a:endParaRPr lang="ja-JP" altLang="en-US" sz="14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 sz="14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1400" b="1" i="0" u="none" strike="noStrike">
                          <a:solidFill>
                            <a:srgbClr val="000000"/>
                          </a:solidFill>
                          <a:effectLst/>
                          <a:latin typeface="游ゴシック" panose="020B0400000000000000" pitchFamily="34" charset="-128"/>
                          <a:ea typeface="+mn-ea"/>
                        </a:rPr>
                        <a:t> MNIST</a:t>
                      </a:r>
                      <a:r>
                        <a:rPr lang="ja-JP" altLang="en-US" sz="1400" b="1" i="0" u="none" strike="noStrike">
                          <a:solidFill>
                            <a:srgbClr val="000000"/>
                          </a:solidFill>
                          <a:effectLst/>
                          <a:latin typeface="游ゴシック" panose="020B0400000000000000" pitchFamily="34" charset="-128"/>
                          <a:ea typeface="+mn-ea"/>
                        </a:rPr>
                        <a:t>の読み込み</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400" b="1" i="0" u="none" strike="noStrike">
                          <a:solidFill>
                            <a:srgbClr val="000000"/>
                          </a:solidFill>
                          <a:effectLst/>
                          <a:latin typeface="游ゴシック" panose="020B0400000000000000" pitchFamily="34" charset="-128"/>
                          <a:ea typeface="+mn-ea"/>
                        </a:rPr>
                        <a:t>データセットの読み込みと画像データの理解</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978773197"/>
                  </a:ext>
                </a:extLst>
              </a:tr>
              <a:tr h="293974">
                <a:tc>
                  <a:txBody>
                    <a:bodyPr/>
                    <a:lstStyle/>
                    <a:p>
                      <a:pPr algn="ctr" fontAlgn="ct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2</a:t>
                      </a:r>
                      <a:endParaRPr lang="ja-JP" altLang="en-US" sz="14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altLang="ja-JP" sz="1400" b="1" i="0" u="none" strike="noStrike">
                          <a:solidFill>
                            <a:srgbClr val="000000"/>
                          </a:solidFill>
                          <a:effectLst/>
                          <a:latin typeface="游ゴシック" panose="020B0400000000000000" pitchFamily="34" charset="-128"/>
                          <a:ea typeface="+mn-ea"/>
                        </a:rPr>
                        <a:t>MNIST</a:t>
                      </a:r>
                      <a:r>
                        <a:rPr lang="ja-JP" altLang="en-US" sz="1400" b="1" i="0" u="none" strike="noStrike">
                          <a:solidFill>
                            <a:srgbClr val="000000"/>
                          </a:solidFill>
                          <a:effectLst/>
                          <a:latin typeface="游ゴシック" panose="020B0400000000000000" pitchFamily="34" charset="-128"/>
                          <a:ea typeface="+mn-ea"/>
                        </a:rPr>
                        <a:t>の可視化と加工</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400" b="1" i="0" u="none" strike="noStrike">
                          <a:solidFill>
                            <a:srgbClr val="000000"/>
                          </a:solidFill>
                          <a:effectLst/>
                          <a:latin typeface="游ゴシック" panose="020B0400000000000000" pitchFamily="34" charset="-128"/>
                          <a:ea typeface="+mn-ea"/>
                        </a:rPr>
                        <a:t>画像データの可視化と学習の前処理</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540402119"/>
                  </a:ext>
                </a:extLst>
              </a:tr>
              <a:tr h="293974">
                <a:tc>
                  <a:txBody>
                    <a:bodyPr/>
                    <a:lstStyle/>
                    <a:p>
                      <a:pPr algn="ctr" fontAlgn="ct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3</a:t>
                      </a:r>
                      <a:endParaRPr lang="ja-JP" altLang="en-US" sz="14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 sz="14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1400" b="1" i="0" u="none" strike="noStrike">
                          <a:solidFill>
                            <a:srgbClr val="000000"/>
                          </a:solidFill>
                          <a:effectLst/>
                          <a:latin typeface="游ゴシック" panose="020B0400000000000000" pitchFamily="34" charset="-128"/>
                          <a:ea typeface="+mn-ea"/>
                        </a:rPr>
                        <a:t> MLP(Multi layer perceptron)①</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1400" b="1" i="0" u="none" strike="noStrike">
                          <a:solidFill>
                            <a:srgbClr val="000000"/>
                          </a:solidFill>
                          <a:effectLst/>
                          <a:latin typeface="游ゴシック" panose="020B0400000000000000" pitchFamily="34" charset="-128"/>
                          <a:ea typeface="+mn-ea"/>
                        </a:rPr>
                        <a:t>MLP</a:t>
                      </a:r>
                      <a:r>
                        <a:rPr lang="ja-JP" altLang="en-US" sz="1400" b="1" i="0" u="none" strike="noStrike">
                          <a:solidFill>
                            <a:srgbClr val="000000"/>
                          </a:solidFill>
                          <a:effectLst/>
                          <a:latin typeface="游ゴシック" panose="020B0400000000000000" pitchFamily="34" charset="-128"/>
                          <a:ea typeface="+mn-ea"/>
                        </a:rPr>
                        <a:t>とは</a:t>
                      </a:r>
                      <a:br>
                        <a:rPr lang="ja-JP" altLang="en-US" sz="1400" b="1" i="0" u="none" strike="noStrike">
                          <a:solidFill>
                            <a:srgbClr val="000000"/>
                          </a:solidFill>
                          <a:effectLst/>
                          <a:latin typeface="游ゴシック" panose="020B0400000000000000" pitchFamily="34" charset="-128"/>
                          <a:ea typeface="+mn-ea"/>
                        </a:rPr>
                      </a:br>
                      <a:r>
                        <a:rPr lang="en-US" altLang="ja-JP" sz="1400" b="1" i="0" u="none" strike="noStrike">
                          <a:solidFill>
                            <a:srgbClr val="000000"/>
                          </a:solidFill>
                          <a:effectLst/>
                          <a:latin typeface="游ゴシック" panose="020B0400000000000000" pitchFamily="34" charset="-128"/>
                          <a:ea typeface="+mn-ea"/>
                        </a:rPr>
                        <a:t> </a:t>
                      </a:r>
                      <a:r>
                        <a:rPr lang="ja-JP" altLang="en-US" sz="1400" b="1" i="0" u="none" strike="noStrike">
                          <a:solidFill>
                            <a:srgbClr val="000000"/>
                          </a:solidFill>
                          <a:effectLst/>
                          <a:latin typeface="游ゴシック" panose="020B0400000000000000" pitchFamily="34" charset="-128"/>
                          <a:ea typeface="+mn-ea"/>
                        </a:rPr>
                        <a:t>推論と学習の基本的概念</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143276986"/>
                  </a:ext>
                </a:extLst>
              </a:tr>
              <a:tr h="359425">
                <a:tc>
                  <a:txBody>
                    <a:bodyPr/>
                    <a:lstStyle/>
                    <a:p>
                      <a:pPr algn="ctr" fontAlgn="ctr"/>
                      <a:r>
                        <a:rPr lang="en" sz="1400" b="1" i="0" u="none" strike="noStrike">
                          <a:solidFill>
                            <a:srgbClr val="000000"/>
                          </a:solidFill>
                          <a:effectLst/>
                          <a:latin typeface="游ゴシック" panose="020B0400000000000000" pitchFamily="34" charset="-128"/>
                          <a:ea typeface="游ゴシック" panose="020B0400000000000000" pitchFamily="34" charset="-128"/>
                        </a:rPr>
                        <a:t>4</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altLang="ja-JP" sz="1400" b="1" i="0" u="none" strike="noStrike">
                          <a:solidFill>
                            <a:srgbClr val="000000"/>
                          </a:solidFill>
                          <a:effectLst/>
                          <a:latin typeface="游ゴシック" panose="020B0400000000000000" pitchFamily="34" charset="-128"/>
                          <a:ea typeface="+mn-ea"/>
                        </a:rPr>
                        <a:t>MLP②</a:t>
                      </a:r>
                      <a:endParaRPr lang="en" sz="14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4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1400" b="1" i="0" u="none" strike="noStrike">
                          <a:solidFill>
                            <a:srgbClr val="000000"/>
                          </a:solidFill>
                          <a:effectLst/>
                          <a:latin typeface="游ゴシック" panose="020B0400000000000000" pitchFamily="34" charset="-128"/>
                          <a:ea typeface="+mn-ea"/>
                        </a:rPr>
                        <a:t>MLP</a:t>
                      </a:r>
                      <a:r>
                        <a:rPr lang="ja-JP" altLang="en-US" sz="1400" b="1" i="0" u="none" strike="noStrike">
                          <a:solidFill>
                            <a:srgbClr val="000000"/>
                          </a:solidFill>
                          <a:effectLst/>
                          <a:latin typeface="游ゴシック" panose="020B0400000000000000" pitchFamily="34" charset="-128"/>
                          <a:ea typeface="+mn-ea"/>
                        </a:rPr>
                        <a:t>の推論と学習に関する基本演習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148627355"/>
                  </a:ext>
                </a:extLst>
              </a:tr>
              <a:tr h="293974">
                <a:tc>
                  <a:txBody>
                    <a:bodyPr/>
                    <a:lstStyle/>
                    <a:p>
                      <a:pPr algn="ctr" fontAlgn="ctr"/>
                      <a:r>
                        <a:rPr lang="en" sz="1400" b="1" i="0" u="none" strike="noStrike">
                          <a:solidFill>
                            <a:srgbClr val="000000"/>
                          </a:solidFill>
                          <a:effectLst/>
                          <a:latin typeface="游ゴシック" panose="020B0400000000000000" pitchFamily="34" charset="-128"/>
                          <a:ea typeface="游ゴシック" panose="020B0400000000000000" pitchFamily="34" charset="-128"/>
                        </a:rPr>
                        <a:t>5</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400" b="1" i="0" u="none" strike="noStrike">
                          <a:solidFill>
                            <a:srgbClr val="000000"/>
                          </a:solidFill>
                          <a:effectLst/>
                          <a:latin typeface="游ゴシック" panose="020B0400000000000000" pitchFamily="34" charset="-128"/>
                          <a:ea typeface="游ゴシック" panose="020B0400000000000000" pitchFamily="34" charset="-128"/>
                        </a:rPr>
                        <a:t> 学習の仕組み</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4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1400" b="1" i="0" u="none" strike="noStrike">
                          <a:solidFill>
                            <a:srgbClr val="000000"/>
                          </a:solidFill>
                          <a:effectLst/>
                          <a:latin typeface="游ゴシック" panose="020B0400000000000000" pitchFamily="34" charset="-128"/>
                          <a:ea typeface="+mn-ea"/>
                        </a:rPr>
                        <a:t>学習の仕組み</a:t>
                      </a:r>
                      <a:r>
                        <a:rPr lang="ja-JP" altLang="en-US" sz="1400" b="1" i="0" u="none" strike="noStrike">
                          <a:solidFill>
                            <a:srgbClr val="000000"/>
                          </a:solidFill>
                          <a:effectLst/>
                          <a:latin typeface="游ゴシック" panose="020B0400000000000000" pitchFamily="34" charset="-128"/>
                          <a:ea typeface="+mn-ea"/>
                        </a:rPr>
                        <a:t>の理解</a:t>
                      </a:r>
                      <a:endParaRPr lang="ja-JP" altLang="en-US" sz="14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40737"/>
                  </a:ext>
                </a:extLst>
              </a:tr>
              <a:tr h="293974">
                <a:tc>
                  <a:txBody>
                    <a:bodyPr/>
                    <a:lstStyle/>
                    <a:p>
                      <a:pPr algn="ctr" fontAlgn="ctr"/>
                      <a:r>
                        <a:rPr lang="en" sz="1400" b="1" i="0" u="none" strike="noStrike">
                          <a:solidFill>
                            <a:srgbClr val="000000"/>
                          </a:solidFill>
                          <a:effectLst/>
                          <a:latin typeface="游ゴシック" panose="020B0400000000000000" pitchFamily="34" charset="-128"/>
                          <a:ea typeface="游ゴシック" panose="020B0400000000000000" pitchFamily="34" charset="-128"/>
                        </a:rPr>
                        <a:t>6</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400" b="1" i="0" u="none" strike="noStrike">
                          <a:solidFill>
                            <a:srgbClr val="000000"/>
                          </a:solidFill>
                          <a:effectLst/>
                          <a:latin typeface="游ゴシック" panose="020B0400000000000000" pitchFamily="34" charset="-128"/>
                          <a:ea typeface="游ゴシック" panose="020B0400000000000000" pitchFamily="34" charset="-128"/>
                        </a:rPr>
                        <a:t> CNN(Convolutional Neural Network)</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400" b="1" i="0" u="none" strike="noStrike">
                          <a:solidFill>
                            <a:srgbClr val="000000"/>
                          </a:solidFill>
                          <a:effectLst/>
                          <a:latin typeface="游ゴシック" panose="020B0400000000000000" pitchFamily="34" charset="-128"/>
                          <a:ea typeface="游ゴシック" panose="020B0400000000000000" pitchFamily="34" charset="-128"/>
                        </a:rPr>
                        <a:t> CNN</a:t>
                      </a:r>
                      <a:r>
                        <a:rPr lang="ja-JP" altLang="en-US" sz="1400" b="1" i="0" u="none" strike="noStrike">
                          <a:solidFill>
                            <a:srgbClr val="000000"/>
                          </a:solidFill>
                          <a:effectLst/>
                          <a:latin typeface="游ゴシック" panose="020B0400000000000000" pitchFamily="34" charset="-128"/>
                          <a:ea typeface="游ゴシック" panose="020B0400000000000000" pitchFamily="34" charset="-128"/>
                        </a:rPr>
                        <a:t>の基本的概念と基本演習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624005777"/>
                  </a:ext>
                </a:extLst>
              </a:tr>
              <a:tr h="359425">
                <a:tc>
                  <a:txBody>
                    <a:bodyPr/>
                    <a:lstStyle/>
                    <a:p>
                      <a:pPr algn="ctr" fontAlgn="ct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7</a:t>
                      </a:r>
                      <a:endParaRPr lang="ja-JP" altLang="en-US" sz="14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400" b="1" i="0" u="none" strike="noStrike">
                          <a:solidFill>
                            <a:srgbClr val="000000"/>
                          </a:solidFill>
                          <a:effectLst/>
                          <a:latin typeface="游ゴシック" panose="020B0400000000000000" pitchFamily="34" charset="-128"/>
                          <a:ea typeface="+mn-ea"/>
                        </a:rPr>
                        <a:t>画像分類</a:t>
                      </a:r>
                      <a:r>
                        <a:rPr lang="en-US" altLang="ja-JP" sz="1400" b="1" i="0" u="none" strike="noStrike">
                          <a:solidFill>
                            <a:srgbClr val="000000"/>
                          </a:solidFill>
                          <a:effectLst/>
                          <a:latin typeface="游ゴシック" panose="020B0400000000000000" pitchFamily="34" charset="-128"/>
                          <a:ea typeface="+mn-ea"/>
                        </a:rPr>
                        <a:t>(</a:t>
                      </a:r>
                      <a:r>
                        <a:rPr lang="ja-JP" altLang="en-US" sz="1400" b="1" i="0" u="none" strike="noStrike">
                          <a:solidFill>
                            <a:srgbClr val="000000"/>
                          </a:solidFill>
                          <a:effectLst/>
                          <a:latin typeface="游ゴシック" panose="020B0400000000000000" pitchFamily="34" charset="-128"/>
                          <a:ea typeface="+mn-ea"/>
                        </a:rPr>
                        <a:t>グループ演習</a:t>
                      </a:r>
                      <a:r>
                        <a:rPr lang="en-US" altLang="ja-JP" sz="1400" b="1" i="0" u="none" strike="noStrike">
                          <a:solidFill>
                            <a:srgbClr val="000000"/>
                          </a:solidFill>
                          <a:effectLst/>
                          <a:latin typeface="游ゴシック" panose="020B0400000000000000" pitchFamily="34" charset="-128"/>
                          <a:ea typeface="+mn-ea"/>
                        </a:rPr>
                        <a:t>)</a:t>
                      </a:r>
                      <a:endParaRPr lang="ja-JP" altLang="en-US" sz="14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1400" b="1" i="0" u="none" strike="noStrike">
                          <a:solidFill>
                            <a:srgbClr val="000000"/>
                          </a:solidFill>
                          <a:effectLst/>
                          <a:latin typeface="游ゴシック" panose="020B0400000000000000" pitchFamily="34" charset="-128"/>
                          <a:ea typeface="+mn-ea"/>
                        </a:rPr>
                        <a:t>CIFAR10</a:t>
                      </a:r>
                      <a:r>
                        <a:rPr lang="ja-JP" altLang="en-US" sz="1400" b="1" i="0" u="none" strike="noStrike">
                          <a:solidFill>
                            <a:srgbClr val="000000"/>
                          </a:solidFill>
                          <a:effectLst/>
                          <a:latin typeface="游ゴシック" panose="020B0400000000000000" pitchFamily="34" charset="-128"/>
                          <a:ea typeface="+mn-ea"/>
                        </a:rPr>
                        <a:t>を用いたグループ演習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6196452"/>
                  </a:ext>
                </a:extLst>
              </a:tr>
              <a:tr h="293974">
                <a:tc>
                  <a:txBody>
                    <a:bodyPr/>
                    <a:lstStyle/>
                    <a:p>
                      <a:pPr algn="ctr" fontAlgn="ct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8</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400" b="1" i="0" u="none" strike="noStrike">
                          <a:solidFill>
                            <a:srgbClr val="000000"/>
                          </a:solidFill>
                          <a:effectLst/>
                          <a:latin typeface="游ゴシック" panose="020B0400000000000000" pitchFamily="34" charset="-128"/>
                          <a:ea typeface="+mn-ea"/>
                        </a:rPr>
                        <a:t>教師なし機械学習</a:t>
                      </a:r>
                      <a:r>
                        <a:rPr lang="en-US" altLang="ja-JP" sz="1400" b="1" i="0" u="none" strike="noStrike">
                          <a:solidFill>
                            <a:srgbClr val="000000"/>
                          </a:solidFill>
                          <a:effectLst/>
                          <a:latin typeface="游ゴシック" panose="020B0400000000000000" pitchFamily="34" charset="-128"/>
                          <a:ea typeface="+mn-ea"/>
                        </a:rPr>
                        <a:t>①</a:t>
                      </a:r>
                      <a:endParaRPr lang="en-US" altLang="ja-JP" sz="14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400" b="1" i="0" u="none" strike="noStrike">
                          <a:solidFill>
                            <a:srgbClr val="000000"/>
                          </a:solidFill>
                          <a:effectLst/>
                          <a:latin typeface="游ゴシック" panose="020B0400000000000000" pitchFamily="34" charset="-128"/>
                          <a:ea typeface="+mn-ea"/>
                        </a:rPr>
                        <a:t>次元削減の概論と基本演習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456649457"/>
                  </a:ext>
                </a:extLst>
              </a:tr>
              <a:tr h="293974">
                <a:tc>
                  <a:txBody>
                    <a:bodyPr/>
                    <a:lstStyle/>
                    <a:p>
                      <a:pPr algn="ctr" fontAlgn="ctr"/>
                      <a:r>
                        <a:rPr lang="en" sz="1400" b="1" i="0" u="none" strike="noStrike">
                          <a:solidFill>
                            <a:srgbClr val="000000"/>
                          </a:solidFill>
                          <a:effectLst/>
                          <a:latin typeface="游ゴシック" panose="020B0400000000000000" pitchFamily="34" charset="-128"/>
                          <a:ea typeface="游ゴシック" panose="020B0400000000000000" pitchFamily="34" charset="-128"/>
                        </a:rPr>
                        <a:t>9</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400" b="1" i="0" u="none" strike="noStrike">
                          <a:solidFill>
                            <a:srgbClr val="000000"/>
                          </a:solidFill>
                          <a:effectLst/>
                          <a:latin typeface="游ゴシック" panose="020B0400000000000000" pitchFamily="34" charset="-128"/>
                          <a:ea typeface="+mn-ea"/>
                        </a:rPr>
                        <a:t>教師なし機械学習</a:t>
                      </a:r>
                      <a:r>
                        <a:rPr lang="en-US" altLang="ja-JP" sz="1400" b="1" i="0" u="none" strike="noStrike">
                          <a:solidFill>
                            <a:srgbClr val="000000"/>
                          </a:solidFill>
                          <a:effectLst/>
                          <a:latin typeface="游ゴシック" panose="020B0400000000000000" pitchFamily="34" charset="-128"/>
                          <a:ea typeface="+mn-ea"/>
                        </a:rPr>
                        <a:t>②</a:t>
                      </a:r>
                      <a:endParaRPr lang="en" sz="14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400" b="1" i="0" u="none" strike="noStrike">
                          <a:solidFill>
                            <a:srgbClr val="000000"/>
                          </a:solidFill>
                          <a:effectLst/>
                          <a:latin typeface="游ゴシック" panose="020B0400000000000000" pitchFamily="34" charset="-128"/>
                          <a:ea typeface="+mn-ea"/>
                        </a:rPr>
                        <a:t>クラスタリングの概論と基本演習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361683731"/>
                  </a:ext>
                </a:extLst>
              </a:tr>
              <a:tr h="293974">
                <a:tc>
                  <a:txBody>
                    <a:bodyPr/>
                    <a:lstStyle/>
                    <a:p>
                      <a:pPr algn="ctr" fontAlgn="ctr"/>
                      <a:r>
                        <a:rPr lang="en" sz="1400" b="1" i="0" u="none" strike="noStrike">
                          <a:solidFill>
                            <a:srgbClr val="000000"/>
                          </a:solidFill>
                          <a:effectLst/>
                          <a:latin typeface="游ゴシック" panose="020B0400000000000000" pitchFamily="34" charset="-128"/>
                          <a:ea typeface="游ゴシック" panose="020B0400000000000000" pitchFamily="34" charset="-128"/>
                        </a:rPr>
                        <a:t>10</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400" b="1" i="0" u="none" strike="noStrike">
                          <a:solidFill>
                            <a:srgbClr val="000000"/>
                          </a:solidFill>
                          <a:effectLst/>
                          <a:latin typeface="游ゴシック" panose="020B0400000000000000" pitchFamily="34" charset="-128"/>
                          <a:ea typeface="游ゴシック" panose="020B0400000000000000" pitchFamily="34" charset="-128"/>
                        </a:rPr>
                        <a:t>実際の医療</a:t>
                      </a: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AI</a:t>
                      </a:r>
                      <a:r>
                        <a:rPr lang="ja-JP" altLang="en-US" sz="1400" b="1" i="0" u="none" strike="noStrike">
                          <a:solidFill>
                            <a:srgbClr val="000000"/>
                          </a:solidFill>
                          <a:effectLst/>
                          <a:latin typeface="游ゴシック" panose="020B0400000000000000" pitchFamily="34" charset="-128"/>
                          <a:ea typeface="游ゴシック" panose="020B0400000000000000" pitchFamily="34" charset="-128"/>
                        </a:rPr>
                        <a:t>の紹介</a:t>
                      </a:r>
                      <a:endParaRPr lang="en" sz="14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4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400" b="1" i="0" u="none" strike="noStrike">
                          <a:solidFill>
                            <a:srgbClr val="000000"/>
                          </a:solidFill>
                          <a:effectLst/>
                          <a:latin typeface="游ゴシック" panose="020B0400000000000000" pitchFamily="34" charset="-128"/>
                          <a:ea typeface="游ゴシック" panose="020B0400000000000000" pitchFamily="34" charset="-128"/>
                        </a:rPr>
                        <a:t>外部講師</a:t>
                      </a: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1400" b="1" i="0" u="none" strike="noStrike">
                          <a:solidFill>
                            <a:srgbClr val="000000"/>
                          </a:solidFill>
                          <a:effectLst/>
                          <a:latin typeface="游ゴシック" panose="020B0400000000000000" pitchFamily="34" charset="-128"/>
                          <a:ea typeface="游ゴシック" panose="020B0400000000000000" pitchFamily="34" charset="-128"/>
                        </a:rPr>
                        <a:t>越野沙織先生</a:t>
                      </a:r>
                      <a:r>
                        <a:rPr lang="en-US" altLang="ja-JP" sz="14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1400" b="1" i="0" u="none" strike="noStrike">
                          <a:solidFill>
                            <a:srgbClr val="000000"/>
                          </a:solidFill>
                          <a:effectLst/>
                          <a:latin typeface="游ゴシック" panose="020B0400000000000000" pitchFamily="34" charset="-128"/>
                          <a:ea typeface="游ゴシック" panose="020B0400000000000000" pitchFamily="34" charset="-128"/>
                        </a:rPr>
                        <a:t>による講義</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777313858"/>
                  </a:ext>
                </a:extLst>
              </a:tr>
            </a:tbl>
          </a:graphicData>
        </a:graphic>
      </p:graphicFrame>
      <p:sp>
        <p:nvSpPr>
          <p:cNvPr id="4" name="テキスト ボックス 3">
            <a:extLst>
              <a:ext uri="{FF2B5EF4-FFF2-40B4-BE49-F238E27FC236}">
                <a16:creationId xmlns:a16="http://schemas.microsoft.com/office/drawing/2014/main" id="{94FBA91A-59A0-6532-7576-176CAB017A80}"/>
              </a:ext>
            </a:extLst>
          </p:cNvPr>
          <p:cNvSpPr txBox="1"/>
          <p:nvPr/>
        </p:nvSpPr>
        <p:spPr>
          <a:xfrm>
            <a:off x="442291" y="1359794"/>
            <a:ext cx="4339650" cy="5078313"/>
          </a:xfrm>
          <a:prstGeom prst="rect">
            <a:avLst/>
          </a:prstGeom>
          <a:noFill/>
        </p:spPr>
        <p:txBody>
          <a:bodyPr wrap="none" rtlCol="0">
            <a:spAutoFit/>
          </a:bodyPr>
          <a:lstStyle/>
          <a:p>
            <a:r>
              <a:rPr kumimoji="1" lang="ja-JP" altLang="en-US">
                <a:latin typeface="Hiragino Maru Gothic ProN W4" panose="020F0400000000000000" pitchFamily="34" charset="-128"/>
                <a:ea typeface="Hiragino Maru Gothic ProN W4" panose="020F0400000000000000" pitchFamily="34" charset="-128"/>
              </a:rPr>
              <a:t>科目責任者</a:t>
            </a:r>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中林　潤教授</a:t>
            </a:r>
            <a:endParaRPr kumimoji="1" lang="en-US" altLang="ja-JP">
              <a:latin typeface="Hiragino Maru Gothic ProN W4" panose="020F0400000000000000" pitchFamily="34" charset="-128"/>
              <a:ea typeface="Hiragino Maru Gothic ProN W4" panose="020F0400000000000000" pitchFamily="34" charset="-128"/>
            </a:endParaRPr>
          </a:p>
          <a:p>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必修科目と自由科目の２コース</a:t>
            </a:r>
            <a:endParaRPr kumimoji="1" lang="en-US" altLang="ja-JP">
              <a:latin typeface="Hiragino Maru Gothic ProN W4" panose="020F0400000000000000" pitchFamily="34" charset="-128"/>
              <a:ea typeface="Hiragino Maru Gothic ProN W4" panose="020F0400000000000000" pitchFamily="34" charset="-128"/>
            </a:endParaRPr>
          </a:p>
          <a:p>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必修科目</a:t>
            </a:r>
            <a:r>
              <a:rPr kumimoji="1" lang="en-US" altLang="ja-JP">
                <a:latin typeface="Hiragino Maru Gothic ProN W4" panose="020F0400000000000000" pitchFamily="34" charset="-128"/>
                <a:ea typeface="Hiragino Maru Gothic ProN W4" panose="020F0400000000000000" pitchFamily="34" charset="-128"/>
              </a:rPr>
              <a:t>】</a:t>
            </a:r>
          </a:p>
          <a:p>
            <a:r>
              <a:rPr kumimoji="1" lang="ja-JP" altLang="en-US">
                <a:latin typeface="Hiragino Maru Gothic ProN W4" panose="020F0400000000000000" pitchFamily="34" charset="-128"/>
                <a:ea typeface="Hiragino Maru Gothic ProN W4" panose="020F0400000000000000" pitchFamily="34" charset="-128"/>
              </a:rPr>
              <a:t>対象：</a:t>
            </a:r>
            <a:r>
              <a:rPr kumimoji="1" lang="en-US" altLang="ja-JP">
                <a:latin typeface="Hiragino Maru Gothic ProN W4" panose="020F0400000000000000" pitchFamily="34" charset="-128"/>
                <a:ea typeface="Hiragino Maru Gothic ProN W4" panose="020F0400000000000000" pitchFamily="34" charset="-128"/>
              </a:rPr>
              <a:t>2</a:t>
            </a:r>
            <a:r>
              <a:rPr kumimoji="1" lang="ja-JP" altLang="en-US">
                <a:latin typeface="Hiragino Maru Gothic ProN W4" panose="020F0400000000000000" pitchFamily="34" charset="-128"/>
                <a:ea typeface="Hiragino Maru Gothic ProN W4" panose="020F0400000000000000" pitchFamily="34" charset="-128"/>
              </a:rPr>
              <a:t>年生</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医学科、歯学科</a:t>
            </a:r>
            <a:r>
              <a:rPr kumimoji="1" lang="en-US" altLang="ja-JP">
                <a:latin typeface="Hiragino Maru Gothic ProN W4" panose="020F0400000000000000" pitchFamily="34" charset="-128"/>
                <a:ea typeface="Hiragino Maru Gothic ProN W4" panose="020F0400000000000000" pitchFamily="34" charset="-128"/>
              </a:rPr>
              <a:t>)</a:t>
            </a:r>
          </a:p>
          <a:p>
            <a:r>
              <a:rPr kumimoji="1" lang="ja-JP" altLang="en-US">
                <a:latin typeface="Hiragino Maru Gothic ProN W4" panose="020F0400000000000000" pitchFamily="34" charset="-128"/>
                <a:ea typeface="Hiragino Maru Gothic ProN W4" panose="020F0400000000000000" pitchFamily="34" charset="-128"/>
              </a:rPr>
              <a:t>授業形式：同期型遠隔授業</a:t>
            </a:r>
            <a:endParaRPr kumimoji="1" lang="en-US" altLang="ja-JP">
              <a:latin typeface="Hiragino Maru Gothic ProN W4" panose="020F0400000000000000" pitchFamily="34" charset="-128"/>
              <a:ea typeface="Hiragino Maru Gothic ProN W4" panose="020F0400000000000000" pitchFamily="34" charset="-128"/>
            </a:endParaRPr>
          </a:p>
          <a:p>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自由科目</a:t>
            </a:r>
            <a:r>
              <a:rPr kumimoji="1" lang="en-US" altLang="ja-JP">
                <a:latin typeface="Hiragino Maru Gothic ProN W4" panose="020F0400000000000000" pitchFamily="34" charset="-128"/>
                <a:ea typeface="Hiragino Maru Gothic ProN W4" panose="020F0400000000000000" pitchFamily="34" charset="-128"/>
              </a:rPr>
              <a:t>】</a:t>
            </a:r>
          </a:p>
          <a:p>
            <a:r>
              <a:rPr kumimoji="1" lang="ja-JP" altLang="en-US">
                <a:latin typeface="Hiragino Maru Gothic ProN W4" panose="020F0400000000000000" pitchFamily="34" charset="-128"/>
                <a:ea typeface="Hiragino Maru Gothic ProN W4" panose="020F0400000000000000" pitchFamily="34" charset="-128"/>
              </a:rPr>
              <a:t>対象：</a:t>
            </a:r>
            <a:r>
              <a:rPr kumimoji="1" lang="en-US" altLang="ja-JP">
                <a:latin typeface="Hiragino Maru Gothic ProN W4" panose="020F0400000000000000" pitchFamily="34" charset="-128"/>
                <a:ea typeface="Hiragino Maru Gothic ProN W4" panose="020F0400000000000000" pitchFamily="34" charset="-128"/>
              </a:rPr>
              <a:t>2-6</a:t>
            </a:r>
            <a:r>
              <a:rPr kumimoji="1" lang="ja-JP" altLang="en-US">
                <a:latin typeface="Hiragino Maru Gothic ProN W4" panose="020F0400000000000000" pitchFamily="34" charset="-128"/>
                <a:ea typeface="Hiragino Maru Gothic ProN W4" panose="020F0400000000000000" pitchFamily="34" charset="-128"/>
              </a:rPr>
              <a:t>年生</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全学科</a:t>
            </a:r>
            <a:r>
              <a:rPr kumimoji="1" lang="en-US" altLang="ja-JP">
                <a:latin typeface="Hiragino Maru Gothic ProN W4" panose="020F0400000000000000" pitchFamily="34" charset="-128"/>
                <a:ea typeface="Hiragino Maru Gothic ProN W4" panose="020F0400000000000000" pitchFamily="34" charset="-128"/>
              </a:rPr>
              <a:t>)</a:t>
            </a:r>
          </a:p>
          <a:p>
            <a:r>
              <a:rPr kumimoji="1" lang="ja-JP" altLang="en-US">
                <a:latin typeface="Hiragino Maru Gothic ProN W4" panose="020F0400000000000000" pitchFamily="34" charset="-128"/>
                <a:ea typeface="Hiragino Maru Gothic ProN W4" panose="020F0400000000000000" pitchFamily="34" charset="-128"/>
              </a:rPr>
              <a:t>授業形式：非同期型授業</a:t>
            </a:r>
            <a:r>
              <a:rPr kumimoji="1" lang="en-US" altLang="ja-JP">
                <a:latin typeface="Hiragino Maru Gothic ProN W4" panose="020F0400000000000000" pitchFamily="34" charset="-128"/>
                <a:ea typeface="Hiragino Maru Gothic ProN W4" panose="020F0400000000000000" pitchFamily="34" charset="-128"/>
              </a:rPr>
              <a:t>(LMS</a:t>
            </a:r>
            <a:r>
              <a:rPr kumimoji="1" lang="ja-JP" altLang="en-US">
                <a:latin typeface="Hiragino Maru Gothic ProN W4" panose="020F0400000000000000" pitchFamily="34" charset="-128"/>
                <a:ea typeface="Hiragino Maru Gothic ProN W4" panose="020F0400000000000000" pitchFamily="34" charset="-128"/>
              </a:rPr>
              <a:t>活用</a:t>
            </a:r>
            <a:r>
              <a:rPr kumimoji="1" lang="en-US" altLang="ja-JP">
                <a:latin typeface="Hiragino Maru Gothic ProN W4" panose="020F0400000000000000" pitchFamily="34" charset="-128"/>
                <a:ea typeface="Hiragino Maru Gothic ProN W4" panose="020F0400000000000000" pitchFamily="34" charset="-128"/>
              </a:rPr>
              <a:t>)</a:t>
            </a:r>
          </a:p>
          <a:p>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履修者数：計</a:t>
            </a:r>
            <a:r>
              <a:rPr kumimoji="1" lang="en-US" altLang="ja-JP">
                <a:latin typeface="Hiragino Maru Gothic ProN W4" panose="020F0400000000000000" pitchFamily="34" charset="-128"/>
                <a:ea typeface="Hiragino Maru Gothic ProN W4" panose="020F0400000000000000" pitchFamily="34" charset="-128"/>
              </a:rPr>
              <a:t>171</a:t>
            </a:r>
            <a:r>
              <a:rPr kumimoji="1" lang="ja-JP" altLang="en-US">
                <a:latin typeface="Hiragino Maru Gothic ProN W4" panose="020F0400000000000000" pitchFamily="34" charset="-128"/>
                <a:ea typeface="Hiragino Maru Gothic ProN W4" panose="020F0400000000000000" pitchFamily="34" charset="-128"/>
              </a:rPr>
              <a:t>人</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kumimoji="1" lang="en-US" altLang="ja-JP">
                <a:latin typeface="Hiragino Maru Gothic ProN W4" panose="020F0400000000000000" pitchFamily="34" charset="-128"/>
                <a:ea typeface="Hiragino Maru Gothic ProN W4" panose="020F0400000000000000" pitchFamily="34" charset="-128"/>
              </a:rPr>
              <a:t>4</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a:latin typeface="Hiragino Maru Gothic ProN W4" panose="020F0400000000000000" pitchFamily="34" charset="-128"/>
                <a:ea typeface="Hiragino Maru Gothic ProN W4" panose="020F0400000000000000" pitchFamily="34" charset="-128"/>
              </a:rPr>
              <a:t>)</a:t>
            </a:r>
          </a:p>
          <a:p>
            <a:endParaRPr kumimoji="1" lang="en-US" altLang="ja-JP">
              <a:latin typeface="Hiragino Maru Gothic ProN W4" panose="020F0400000000000000" pitchFamily="34" charset="-128"/>
              <a:ea typeface="Hiragino Maru Gothic ProN W4" panose="020F0400000000000000" pitchFamily="34" charset="-128"/>
            </a:endParaRPr>
          </a:p>
          <a:p>
            <a:r>
              <a:rPr kumimoji="1" lang="en-US" altLang="ja-JP">
                <a:latin typeface="Hiragino Maru Gothic ProN W4" panose="020F0400000000000000" pitchFamily="34" charset="-128"/>
                <a:ea typeface="Hiragino Maru Gothic ProN W4" panose="020F0400000000000000" pitchFamily="34" charset="-128"/>
              </a:rPr>
              <a:t>9</a:t>
            </a:r>
            <a:r>
              <a:rPr kumimoji="1" lang="ja-JP" altLang="en-US">
                <a:latin typeface="Hiragino Maru Gothic ProN W4" panose="020F0400000000000000" pitchFamily="34" charset="-128"/>
                <a:ea typeface="Hiragino Maru Gothic ProN W4" panose="020F0400000000000000" pitchFamily="34" charset="-128"/>
              </a:rPr>
              <a:t>コマ演習、</a:t>
            </a:r>
            <a:r>
              <a:rPr kumimoji="1" lang="en-US" altLang="ja-JP">
                <a:latin typeface="Hiragino Maru Gothic ProN W4" panose="020F0400000000000000" pitchFamily="34" charset="-128"/>
                <a:ea typeface="Hiragino Maru Gothic ProN W4" panose="020F0400000000000000" pitchFamily="34" charset="-128"/>
              </a:rPr>
              <a:t>1</a:t>
            </a:r>
            <a:r>
              <a:rPr kumimoji="1" lang="ja-JP" altLang="en-US">
                <a:latin typeface="Hiragino Maru Gothic ProN W4" panose="020F0400000000000000" pitchFamily="34" charset="-128"/>
                <a:ea typeface="Hiragino Maru Gothic ProN W4" panose="020F0400000000000000" pitchFamily="34" charset="-128"/>
              </a:rPr>
              <a:t>コマ講義</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kumimoji="1" lang="en-US" altLang="ja-JP">
                <a:latin typeface="Hiragino Maru Gothic ProN W4" panose="020F0400000000000000" pitchFamily="34" charset="-128"/>
                <a:ea typeface="Hiragino Maru Gothic ProN W4" panose="020F0400000000000000" pitchFamily="34" charset="-128"/>
              </a:rPr>
              <a:t>4</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a:latin typeface="Hiragino Maru Gothic ProN W4" panose="020F0400000000000000" pitchFamily="34" charset="-128"/>
                <a:ea typeface="Hiragino Maru Gothic ProN W4" panose="020F0400000000000000" pitchFamily="34" charset="-128"/>
              </a:rPr>
              <a:t>)</a:t>
            </a:r>
          </a:p>
          <a:p>
            <a:r>
              <a:rPr kumimoji="1" lang="en-US" altLang="ja-JP">
                <a:latin typeface="Hiragino Maru Gothic ProN W4" panose="020F0400000000000000" pitchFamily="34" charset="-128"/>
                <a:ea typeface="Hiragino Maru Gothic ProN W4" panose="020F0400000000000000" pitchFamily="34" charset="-128"/>
              </a:rPr>
              <a:t>13</a:t>
            </a:r>
            <a:r>
              <a:rPr kumimoji="1" lang="ja-JP" altLang="en-US">
                <a:latin typeface="Hiragino Maru Gothic ProN W4" panose="020F0400000000000000" pitchFamily="34" charset="-128"/>
                <a:ea typeface="Hiragino Maru Gothic ProN W4" panose="020F0400000000000000" pitchFamily="34" charset="-128"/>
              </a:rPr>
              <a:t>コマ演習、</a:t>
            </a:r>
            <a:r>
              <a:rPr kumimoji="1" lang="en-US" altLang="ja-JP">
                <a:latin typeface="Hiragino Maru Gothic ProN W4" panose="020F0400000000000000" pitchFamily="34" charset="-128"/>
                <a:ea typeface="Hiragino Maru Gothic ProN W4" panose="020F0400000000000000" pitchFamily="34" charset="-128"/>
              </a:rPr>
              <a:t>2</a:t>
            </a:r>
            <a:r>
              <a:rPr kumimoji="1" lang="ja-JP" altLang="en-US">
                <a:latin typeface="Hiragino Maru Gothic ProN W4" panose="020F0400000000000000" pitchFamily="34" charset="-128"/>
                <a:ea typeface="Hiragino Maru Gothic ProN W4" panose="020F0400000000000000" pitchFamily="34" charset="-128"/>
              </a:rPr>
              <a:t>コマ講義</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kumimoji="1" lang="en-US" altLang="ja-JP">
                <a:latin typeface="Hiragino Maru Gothic ProN W4" panose="020F0400000000000000" pitchFamily="34" charset="-128"/>
                <a:ea typeface="Hiragino Maru Gothic ProN W4" panose="020F0400000000000000" pitchFamily="34" charset="-128"/>
              </a:rPr>
              <a:t>5</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a:latin typeface="Hiragino Maru Gothic ProN W4" panose="020F0400000000000000" pitchFamily="34" charset="-128"/>
                <a:ea typeface="Hiragino Maru Gothic ProN W4" panose="020F0400000000000000" pitchFamily="34" charset="-128"/>
              </a:rPr>
              <a:t>)</a:t>
            </a:r>
          </a:p>
          <a:p>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深層学習をメインにデータサイエンス・</a:t>
            </a:r>
            <a:endParaRPr kumimoji="1" lang="en-US" altLang="ja-JP">
              <a:latin typeface="Hiragino Maru Gothic ProN W4" panose="020F0400000000000000" pitchFamily="34" charset="-128"/>
              <a:ea typeface="Hiragino Maru Gothic ProN W4" panose="020F0400000000000000" pitchFamily="34" charset="-128"/>
            </a:endParaRPr>
          </a:p>
          <a:p>
            <a:r>
              <a:rPr kumimoji="1" lang="en-US" altLang="ja-JP">
                <a:latin typeface="Hiragino Maru Gothic ProN W4" panose="020F0400000000000000" pitchFamily="34" charset="-128"/>
                <a:ea typeface="Hiragino Maru Gothic ProN W4" panose="020F0400000000000000" pitchFamily="34" charset="-128"/>
              </a:rPr>
              <a:t>AI</a:t>
            </a:r>
            <a:r>
              <a:rPr kumimoji="1" lang="ja-JP" altLang="en-US">
                <a:latin typeface="Hiragino Maru Gothic ProN W4" panose="020F0400000000000000" pitchFamily="34" charset="-128"/>
                <a:ea typeface="Hiragino Maru Gothic ProN W4" panose="020F0400000000000000" pitchFamily="34" charset="-128"/>
              </a:rPr>
              <a:t>の理解を深める</a:t>
            </a:r>
            <a:endParaRPr kumimoji="1" lang="en-US" altLang="ja-JP">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9F305769-6688-0F79-DDA2-EB980271C31B}"/>
              </a:ext>
            </a:extLst>
          </p:cNvPr>
          <p:cNvSpPr txBox="1"/>
          <p:nvPr/>
        </p:nvSpPr>
        <p:spPr>
          <a:xfrm>
            <a:off x="6790608" y="921896"/>
            <a:ext cx="2730116" cy="369332"/>
          </a:xfrm>
          <a:prstGeom prst="rect">
            <a:avLst/>
          </a:prstGeom>
          <a:noFill/>
        </p:spPr>
        <p:txBody>
          <a:bodyPr wrap="square" rtlCol="0">
            <a:spAutoFit/>
          </a:bodyPr>
          <a:lstStyle/>
          <a:p>
            <a:pPr algn="ctr"/>
            <a:r>
              <a:rPr kumimoji="1" lang="ja-JP" altLang="en-US">
                <a:latin typeface="Hiragino Maru Gothic ProN W4" panose="020F0400000000000000" pitchFamily="34" charset="-128"/>
                <a:ea typeface="Hiragino Maru Gothic ProN W4" panose="020F0400000000000000" pitchFamily="34" charset="-128"/>
              </a:rPr>
              <a:t>科目概要</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lang="en-US" altLang="ja-JP">
                <a:latin typeface="Hiragino Maru Gothic ProN W4" panose="020F0400000000000000" pitchFamily="34" charset="-128"/>
                <a:ea typeface="Hiragino Maru Gothic ProN W4" panose="020F0400000000000000" pitchFamily="34" charset="-128"/>
              </a:rPr>
              <a:t>4</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a:latin typeface="Hiragino Maru Gothic ProN W4" panose="020F0400000000000000" pitchFamily="34" charset="-128"/>
                <a:ea typeface="Hiragino Maru Gothic ProN W4" panose="020F0400000000000000" pitchFamily="34" charset="-128"/>
              </a:rPr>
              <a:t>)</a:t>
            </a:r>
            <a:endParaRPr kumimoji="1" lang="ja-JP" altLang="en-US">
              <a:latin typeface="Hiragino Maru Gothic ProN W4" panose="020F0400000000000000" pitchFamily="34" charset="-128"/>
              <a:ea typeface="Hiragino Maru Gothic ProN W4" panose="020F0400000000000000" pitchFamily="34" charset="-128"/>
            </a:endParaRPr>
          </a:p>
        </p:txBody>
      </p:sp>
      <p:sp>
        <p:nvSpPr>
          <p:cNvPr id="6" name="MLP : Multi layer perceptron   CNN : Convolutional neural network">
            <a:extLst>
              <a:ext uri="{FF2B5EF4-FFF2-40B4-BE49-F238E27FC236}">
                <a16:creationId xmlns:a16="http://schemas.microsoft.com/office/drawing/2014/main" id="{68D5FEF2-C3E4-1BD5-58C1-4173B789F202}"/>
              </a:ext>
            </a:extLst>
          </p:cNvPr>
          <p:cNvSpPr txBox="1"/>
          <p:nvPr/>
        </p:nvSpPr>
        <p:spPr>
          <a:xfrm>
            <a:off x="6714189" y="5424060"/>
            <a:ext cx="5613069" cy="284761"/>
          </a:xfrm>
          <a:prstGeom prst="rect">
            <a:avLst/>
          </a:prstGeom>
          <a:ln w="254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839469" indent="-480059" algn="just" defTabSz="457200">
              <a:defRPr sz="3300">
                <a:latin typeface="ヒラギノ丸ゴ ProN W4"/>
                <a:ea typeface="ヒラギノ丸ゴ ProN W4"/>
                <a:cs typeface="ヒラギノ丸ゴ ProN W4"/>
                <a:sym typeface="ヒラギノ丸ゴ ProN W4"/>
              </a:defRPr>
            </a:lvl1pPr>
          </a:lstStyle>
          <a:p>
            <a:r>
              <a:rPr sz="1200"/>
              <a:t>MLP : Multi layer perceptron   CNN : Convolutional neural network</a:t>
            </a:r>
          </a:p>
        </p:txBody>
      </p:sp>
      <p:pic>
        <p:nvPicPr>
          <p:cNvPr id="7" name="イメージ" descr="イメージ">
            <a:extLst>
              <a:ext uri="{FF2B5EF4-FFF2-40B4-BE49-F238E27FC236}">
                <a16:creationId xmlns:a16="http://schemas.microsoft.com/office/drawing/2014/main" id="{010B5ECB-41D1-F2B1-6F5C-A8E50BB80216}"/>
              </a:ext>
            </a:extLst>
          </p:cNvPr>
          <p:cNvPicPr>
            <a:picLocks noChangeAspect="1"/>
          </p:cNvPicPr>
          <p:nvPr/>
        </p:nvPicPr>
        <p:blipFill>
          <a:blip r:embed="rId2"/>
          <a:stretch>
            <a:fillRect/>
          </a:stretch>
        </p:blipFill>
        <p:spPr>
          <a:xfrm>
            <a:off x="4831381" y="5936104"/>
            <a:ext cx="3504420" cy="603990"/>
          </a:xfrm>
          <a:prstGeom prst="rect">
            <a:avLst/>
          </a:prstGeom>
          <a:ln w="25400">
            <a:solidFill>
              <a:srgbClr val="000000"/>
            </a:solidFill>
            <a:miter lim="400000"/>
          </a:ln>
        </p:spPr>
      </p:pic>
      <p:pic>
        <p:nvPicPr>
          <p:cNvPr id="8" name="イメージ" descr="イメージ">
            <a:extLst>
              <a:ext uri="{FF2B5EF4-FFF2-40B4-BE49-F238E27FC236}">
                <a16:creationId xmlns:a16="http://schemas.microsoft.com/office/drawing/2014/main" id="{8074DF43-A80D-2840-128C-9E1A99676774}"/>
              </a:ext>
            </a:extLst>
          </p:cNvPr>
          <p:cNvPicPr>
            <a:picLocks noChangeAspect="1"/>
          </p:cNvPicPr>
          <p:nvPr/>
        </p:nvPicPr>
        <p:blipFill>
          <a:blip r:embed="rId3"/>
          <a:stretch>
            <a:fillRect/>
          </a:stretch>
        </p:blipFill>
        <p:spPr>
          <a:xfrm>
            <a:off x="8458202" y="5932745"/>
            <a:ext cx="3504420" cy="640662"/>
          </a:xfrm>
          <a:prstGeom prst="rect">
            <a:avLst/>
          </a:prstGeom>
          <a:ln w="25400">
            <a:solidFill>
              <a:srgbClr val="000000"/>
            </a:solidFill>
            <a:miter lim="400000"/>
          </a:ln>
        </p:spPr>
      </p:pic>
    </p:spTree>
    <p:extLst>
      <p:ext uri="{BB962C8B-B14F-4D97-AF65-F5344CB8AC3E}">
        <p14:creationId xmlns:p14="http://schemas.microsoft.com/office/powerpoint/2010/main" val="507537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D94A7-4584-25E1-9807-9B00E9281863}"/>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E9393C-9DBA-E75F-850B-F45FD77556C3}"/>
              </a:ext>
            </a:extLst>
          </p:cNvPr>
          <p:cNvSpPr txBox="1"/>
          <p:nvPr/>
        </p:nvSpPr>
        <p:spPr>
          <a:xfrm>
            <a:off x="2659002" y="179350"/>
            <a:ext cx="6873998" cy="523220"/>
          </a:xfrm>
          <a:prstGeom prst="rect">
            <a:avLst/>
          </a:prstGeom>
          <a:noFill/>
        </p:spPr>
        <p:txBody>
          <a:bodyPr wrap="none" rtlCol="0">
            <a:spAutoFit/>
          </a:bodyPr>
          <a:lstStyle/>
          <a:p>
            <a:pPr algn="ctr"/>
            <a:r>
              <a:rPr kumimoji="1" lang="ja-JP" altLang="en-US" sz="2800">
                <a:latin typeface="Hiragino Maru Gothic ProN W4" panose="020F0400000000000000" pitchFamily="34" charset="-128"/>
                <a:ea typeface="Hiragino Maru Gothic ProN W4" panose="020F0400000000000000" pitchFamily="34" charset="-128"/>
              </a:rPr>
              <a:t>「医療と</a:t>
            </a:r>
            <a:r>
              <a:rPr kumimoji="1" lang="en-US" altLang="ja-JP" sz="2800">
                <a:latin typeface="Hiragino Maru Gothic ProN W4" panose="020F0400000000000000" pitchFamily="34" charset="-128"/>
                <a:ea typeface="Hiragino Maru Gothic ProN W4" panose="020F0400000000000000" pitchFamily="34" charset="-128"/>
              </a:rPr>
              <a:t>AI</a:t>
            </a:r>
            <a:r>
              <a:rPr kumimoji="1" lang="ja-JP" altLang="en-US" sz="2800">
                <a:latin typeface="Hiragino Maru Gothic ProN W4" panose="020F0400000000000000" pitchFamily="34" charset="-128"/>
                <a:ea typeface="Hiragino Maru Gothic ProN W4" panose="020F0400000000000000" pitchFamily="34" charset="-128"/>
              </a:rPr>
              <a:t>・ビッグデータ応用」の改変</a:t>
            </a:r>
          </a:p>
        </p:txBody>
      </p:sp>
      <p:graphicFrame>
        <p:nvGraphicFramePr>
          <p:cNvPr id="3" name="表 2">
            <a:extLst>
              <a:ext uri="{FF2B5EF4-FFF2-40B4-BE49-F238E27FC236}">
                <a16:creationId xmlns:a16="http://schemas.microsoft.com/office/drawing/2014/main" id="{A226D9B2-9F65-9A95-C4B7-9E72E35C99FB}"/>
              </a:ext>
            </a:extLst>
          </p:cNvPr>
          <p:cNvGraphicFramePr>
            <a:graphicFrameLocks noGrp="1"/>
          </p:cNvGraphicFramePr>
          <p:nvPr>
            <p:extLst>
              <p:ext uri="{D42A27DB-BD31-4B8C-83A1-F6EECF244321}">
                <p14:modId xmlns:p14="http://schemas.microsoft.com/office/powerpoint/2010/main" val="1217920963"/>
              </p:ext>
            </p:extLst>
          </p:nvPr>
        </p:nvGraphicFramePr>
        <p:xfrm>
          <a:off x="5010677" y="1015232"/>
          <a:ext cx="6808742" cy="5068455"/>
        </p:xfrm>
        <a:graphic>
          <a:graphicData uri="http://schemas.openxmlformats.org/drawingml/2006/table">
            <a:tbl>
              <a:tblPr/>
              <a:tblGrid>
                <a:gridCol w="849406">
                  <a:extLst>
                    <a:ext uri="{9D8B030D-6E8A-4147-A177-3AD203B41FA5}">
                      <a16:colId xmlns:a16="http://schemas.microsoft.com/office/drawing/2014/main" val="2004688414"/>
                    </a:ext>
                  </a:extLst>
                </a:gridCol>
                <a:gridCol w="2764950">
                  <a:extLst>
                    <a:ext uri="{9D8B030D-6E8A-4147-A177-3AD203B41FA5}">
                      <a16:colId xmlns:a16="http://schemas.microsoft.com/office/drawing/2014/main" val="2713685107"/>
                    </a:ext>
                  </a:extLst>
                </a:gridCol>
                <a:gridCol w="3194386">
                  <a:extLst>
                    <a:ext uri="{9D8B030D-6E8A-4147-A177-3AD203B41FA5}">
                      <a16:colId xmlns:a16="http://schemas.microsoft.com/office/drawing/2014/main" val="4125577034"/>
                    </a:ext>
                  </a:extLst>
                </a:gridCol>
              </a:tblGrid>
              <a:tr h="353598">
                <a:tc>
                  <a:txBody>
                    <a:bodyPr/>
                    <a:lstStyle/>
                    <a:p>
                      <a:pPr algn="ctr" fontAlgn="ct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回</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/50</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分</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授業題目</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授業内容</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84200544"/>
                  </a:ext>
                </a:extLst>
              </a:tr>
              <a:tr h="359425">
                <a:tc>
                  <a:txBody>
                    <a:bodyPr/>
                    <a:lstStyle/>
                    <a:p>
                      <a:pPr algn="ctr"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1</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Google Colaboratory</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の導入</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Google Colaboratory</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とは</a:t>
                      </a:r>
                      <a:b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b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en" sz="1200" b="1" i="0" u="none" strike="noStrike">
                          <a:solidFill>
                            <a:srgbClr val="000000"/>
                          </a:solidFill>
                          <a:effectLst/>
                          <a:latin typeface="游ゴシック" panose="020B0400000000000000" pitchFamily="34" charset="-128"/>
                          <a:ea typeface="游ゴシック" panose="020B0400000000000000" pitchFamily="34" charset="-128"/>
                        </a:rPr>
                        <a:t>Google Colaboratory</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の基本操作</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978773197"/>
                  </a:ext>
                </a:extLst>
              </a:tr>
              <a:tr h="293974">
                <a:tc>
                  <a:txBody>
                    <a:bodyPr/>
                    <a:lstStyle/>
                    <a:p>
                      <a:pPr algn="ctr"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2</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MNIST</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の読み込み</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データセットの読み込みと画像データの理解</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540402119"/>
                  </a:ext>
                </a:extLst>
              </a:tr>
              <a:tr h="293974">
                <a:tc>
                  <a:txBody>
                    <a:bodyPr/>
                    <a:lstStyle/>
                    <a:p>
                      <a:pPr algn="ctr"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3</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MNIST</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の可視化と加工</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画像データの可視化と学習の前処理</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143276986"/>
                  </a:ext>
                </a:extLst>
              </a:tr>
              <a:tr h="359425">
                <a:tc>
                  <a:txBody>
                    <a:bodyPr/>
                    <a:lstStyle/>
                    <a:p>
                      <a:pPr algn="ctr"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4</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MLP(Multi layer perceptron)①</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MLP</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とは</a:t>
                      </a:r>
                      <a:b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b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推論と学習の基本的概念</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148627355"/>
                  </a:ext>
                </a:extLst>
              </a:tr>
              <a:tr h="293974">
                <a:tc>
                  <a:txBody>
                    <a:bodyPr/>
                    <a:lstStyle/>
                    <a:p>
                      <a:pPr algn="ctr"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5</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MLP②</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MLP</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の推論と学習に関する基本演習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40737"/>
                  </a:ext>
                </a:extLst>
              </a:tr>
              <a:tr h="293974">
                <a:tc>
                  <a:txBody>
                    <a:bodyPr/>
                    <a:lstStyle/>
                    <a:p>
                      <a:pPr algn="ctr"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6</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CNN(Convolutional Neural Network)</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CNN</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の基本的概念と基本演習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624005777"/>
                  </a:ext>
                </a:extLst>
              </a:tr>
              <a:tr h="359425">
                <a:tc>
                  <a:txBody>
                    <a:bodyPr/>
                    <a:lstStyle/>
                    <a:p>
                      <a:pPr algn="ctr"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7</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データ拡張</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画像処理におけるデータ拡張の基本的概念と</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p>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6196452"/>
                  </a:ext>
                </a:extLst>
              </a:tr>
              <a:tr h="293974">
                <a:tc>
                  <a:txBody>
                    <a:bodyPr/>
                    <a:lstStyle/>
                    <a:p>
                      <a:pPr algn="ctr"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8</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画像分類</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グループ演習</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CIFAR10</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を用いたグループ演習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456649457"/>
                  </a:ext>
                </a:extLst>
              </a:tr>
              <a:tr h="293974">
                <a:tc>
                  <a:txBody>
                    <a:bodyPr/>
                    <a:lstStyle/>
                    <a:p>
                      <a:pPr algn="ctr"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9</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FF0000"/>
                          </a:solidFill>
                          <a:effectLst/>
                          <a:latin typeface="游ゴシック" panose="020B0400000000000000" pitchFamily="34" charset="-128"/>
                          <a:ea typeface="游ゴシック" panose="020B0400000000000000" pitchFamily="34" charset="-128"/>
                        </a:rPr>
                        <a:t>自然言語処理と</a:t>
                      </a:r>
                      <a:r>
                        <a:rPr lang="en" sz="1200" b="1" i="0" u="none" strike="noStrike">
                          <a:solidFill>
                            <a:srgbClr val="FF0000"/>
                          </a:solidFill>
                          <a:effectLst/>
                          <a:latin typeface="游ゴシック" panose="020B0400000000000000" pitchFamily="34" charset="-128"/>
                          <a:ea typeface="游ゴシック" panose="020B0400000000000000" pitchFamily="34" charset="-128"/>
                        </a:rPr>
                        <a:t>ChatGPT</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自然言語処理の概論と</a:t>
                      </a:r>
                      <a:r>
                        <a:rPr lang="en" sz="1200" b="1" i="0" u="none" strike="noStrike">
                          <a:solidFill>
                            <a:srgbClr val="000000"/>
                          </a:solidFill>
                          <a:effectLst/>
                          <a:latin typeface="游ゴシック" panose="020B0400000000000000" pitchFamily="34" charset="-128"/>
                          <a:ea typeface="游ゴシック" panose="020B0400000000000000" pitchFamily="34" charset="-128"/>
                        </a:rPr>
                        <a:t>ChatGPT</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の導入</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361683731"/>
                  </a:ext>
                </a:extLst>
              </a:tr>
              <a:tr h="293974">
                <a:tc>
                  <a:txBody>
                    <a:bodyPr/>
                    <a:lstStyle/>
                    <a:p>
                      <a:pPr algn="ctr"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10</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FF0000"/>
                          </a:solidFill>
                          <a:effectLst/>
                          <a:latin typeface="游ゴシック" panose="020B0400000000000000" pitchFamily="34" charset="-128"/>
                          <a:ea typeface="游ゴシック" panose="020B0400000000000000" pitchFamily="34" charset="-128"/>
                        </a:rPr>
                        <a:t>自然言語処理演習</a:t>
                      </a:r>
                      <a:r>
                        <a:rPr lang="en-US" altLang="ja-JP" sz="1200" b="1" i="0" u="none" strike="noStrike">
                          <a:solidFill>
                            <a:srgbClr val="FF0000"/>
                          </a:solidFill>
                          <a:effectLst/>
                          <a:latin typeface="游ゴシック" panose="020B0400000000000000" pitchFamily="34" charset="-128"/>
                          <a:ea typeface="游ゴシック" panose="020B0400000000000000" pitchFamily="34" charset="-128"/>
                        </a:rPr>
                        <a:t>(</a:t>
                      </a:r>
                      <a:r>
                        <a:rPr lang="en" sz="1200" b="1" i="0" u="none" strike="noStrike">
                          <a:solidFill>
                            <a:srgbClr val="FF0000"/>
                          </a:solidFill>
                          <a:effectLst/>
                          <a:latin typeface="游ゴシック" panose="020B0400000000000000" pitchFamily="34" charset="-128"/>
                          <a:ea typeface="游ゴシック" panose="020B0400000000000000" pitchFamily="34" charset="-128"/>
                        </a:rPr>
                        <a:t>NLP)①</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Transformers</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の</a:t>
                      </a:r>
                      <a:r>
                        <a:rPr lang="en" sz="1200" b="1" i="0" u="none" strike="noStrike">
                          <a:solidFill>
                            <a:srgbClr val="000000"/>
                          </a:solidFill>
                          <a:effectLst/>
                          <a:latin typeface="游ゴシック" panose="020B0400000000000000" pitchFamily="34" charset="-128"/>
                          <a:ea typeface="游ゴシック" panose="020B0400000000000000" pitchFamily="34" charset="-128"/>
                        </a:rPr>
                        <a:t>pipeline</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による基本演習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777313858"/>
                  </a:ext>
                </a:extLst>
              </a:tr>
              <a:tr h="293974">
                <a:tc>
                  <a:txBody>
                    <a:bodyPr/>
                    <a:lstStyle/>
                    <a:p>
                      <a:pPr algn="ctr"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11</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FF0000"/>
                          </a:solidFill>
                          <a:effectLst/>
                          <a:latin typeface="游ゴシック" panose="020B0400000000000000" pitchFamily="34" charset="-128"/>
                          <a:ea typeface="游ゴシック" panose="020B0400000000000000" pitchFamily="34" charset="-128"/>
                        </a:rPr>
                        <a:t>自然言語処理演習②</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Transformers</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の</a:t>
                      </a:r>
                      <a:r>
                        <a:rPr lang="en" sz="1200" b="1" i="0" u="none" strike="noStrike">
                          <a:solidFill>
                            <a:srgbClr val="000000"/>
                          </a:solidFill>
                          <a:effectLst/>
                          <a:latin typeface="游ゴシック" panose="020B0400000000000000" pitchFamily="34" charset="-128"/>
                          <a:ea typeface="游ゴシック" panose="020B0400000000000000" pitchFamily="34" charset="-128"/>
                        </a:rPr>
                        <a:t>Tokenizer</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による基本演習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619945337"/>
                  </a:ext>
                </a:extLst>
              </a:tr>
              <a:tr h="293974">
                <a:tc>
                  <a:txBody>
                    <a:bodyPr/>
                    <a:lstStyle/>
                    <a:p>
                      <a:pPr algn="ctr"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12</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言語モデル</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生成</a:t>
                      </a:r>
                      <a:r>
                        <a:rPr lang="en" sz="1200" b="1" i="0" u="none" strike="noStrike">
                          <a:solidFill>
                            <a:srgbClr val="000000"/>
                          </a:solidFill>
                          <a:effectLst/>
                          <a:latin typeface="游ゴシック" panose="020B0400000000000000" pitchFamily="34" charset="-128"/>
                          <a:ea typeface="游ゴシック" panose="020B0400000000000000" pitchFamily="34" charset="-128"/>
                        </a:rPr>
                        <a:t>AI</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概論</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講義</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言語モデルの基本的概念</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清水先生講義</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652385123"/>
                  </a:ext>
                </a:extLst>
              </a:tr>
              <a:tr h="293974">
                <a:tc>
                  <a:txBody>
                    <a:bodyPr/>
                    <a:lstStyle/>
                    <a:p>
                      <a:pPr algn="ctr"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13</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教師なし機械学習</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次元削減</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次元削減の概論と基本演習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8340602"/>
                  </a:ext>
                </a:extLst>
              </a:tr>
              <a:tr h="293974">
                <a:tc>
                  <a:txBody>
                    <a:bodyPr/>
                    <a:lstStyle/>
                    <a:p>
                      <a:pPr algn="ctr"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14</a:t>
                      </a:r>
                      <a:endParaRPr lang="ja-JP" altLang="en-US" sz="12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教師なし機械学習</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クラスタリング</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クラスタリングの概論と基本演習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169803386"/>
                  </a:ext>
                </a:extLst>
              </a:tr>
              <a:tr h="293974">
                <a:tc>
                  <a:txBody>
                    <a:bodyPr/>
                    <a:lstStyle/>
                    <a:p>
                      <a:pPr algn="ctr" fontAlgn="ct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15</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AI</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総論</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講義</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 sz="1200" b="1" i="0" u="none" strike="noStrike">
                          <a:solidFill>
                            <a:srgbClr val="000000"/>
                          </a:solidFill>
                          <a:effectLst/>
                          <a:latin typeface="游ゴシック" panose="020B0400000000000000" pitchFamily="34" charset="-128"/>
                          <a:ea typeface="游ゴシック" panose="020B0400000000000000" pitchFamily="34" charset="-128"/>
                        </a:rPr>
                        <a:t> AI</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の応用例の紹介、</a:t>
                      </a:r>
                      <a:r>
                        <a:rPr lang="en" sz="1200" b="1" i="0" u="none" strike="noStrike">
                          <a:solidFill>
                            <a:srgbClr val="000000"/>
                          </a:solidFill>
                          <a:effectLst/>
                          <a:latin typeface="游ゴシック" panose="020B0400000000000000" pitchFamily="34" charset="-128"/>
                          <a:ea typeface="游ゴシック" panose="020B0400000000000000" pitchFamily="34" charset="-128"/>
                        </a:rPr>
                        <a:t>AI</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総論</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1200" b="1" i="0" u="none" strike="noStrike">
                          <a:solidFill>
                            <a:srgbClr val="000000"/>
                          </a:solidFill>
                          <a:effectLst/>
                          <a:latin typeface="游ゴシック" panose="020B0400000000000000" pitchFamily="34" charset="-128"/>
                          <a:ea typeface="游ゴシック" panose="020B0400000000000000" pitchFamily="34" charset="-128"/>
                        </a:rPr>
                        <a:t>講義</a:t>
                      </a:r>
                      <a:r>
                        <a:rPr lang="en-US" altLang="ja-JP" sz="1200" b="1" i="0" u="none" strike="noStrike">
                          <a:solidFill>
                            <a:srgbClr val="000000"/>
                          </a:solidFill>
                          <a:effectLst/>
                          <a:latin typeface="游ゴシック" panose="020B0400000000000000" pitchFamily="34" charset="-128"/>
                          <a:ea typeface="游ゴシック" panose="020B0400000000000000" pitchFamily="34" charset="-128"/>
                        </a:rPr>
                        <a:t>)</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191426757"/>
                  </a:ext>
                </a:extLst>
              </a:tr>
            </a:tbl>
          </a:graphicData>
        </a:graphic>
      </p:graphicFrame>
      <p:sp>
        <p:nvSpPr>
          <p:cNvPr id="4" name="テキスト ボックス 3">
            <a:extLst>
              <a:ext uri="{FF2B5EF4-FFF2-40B4-BE49-F238E27FC236}">
                <a16:creationId xmlns:a16="http://schemas.microsoft.com/office/drawing/2014/main" id="{94FBA91A-59A0-6532-7576-176CAB017A80}"/>
              </a:ext>
            </a:extLst>
          </p:cNvPr>
          <p:cNvSpPr txBox="1"/>
          <p:nvPr/>
        </p:nvSpPr>
        <p:spPr>
          <a:xfrm>
            <a:off x="633615" y="1262419"/>
            <a:ext cx="3557384" cy="646331"/>
          </a:xfrm>
          <a:prstGeom prst="rect">
            <a:avLst/>
          </a:prstGeom>
          <a:noFill/>
        </p:spPr>
        <p:txBody>
          <a:bodyPr wrap="none" rtlCol="0">
            <a:spAutoFit/>
          </a:bodyPr>
          <a:lstStyle/>
          <a:p>
            <a:pPr algn="ctr"/>
            <a:r>
              <a:rPr kumimoji="1" lang="ja-JP" altLang="en-US">
                <a:latin typeface="Hiragino Maru Gothic ProN W4" panose="020F0400000000000000" pitchFamily="34" charset="-128"/>
                <a:ea typeface="Hiragino Maru Gothic ProN W4" panose="020F0400000000000000" pitchFamily="34" charset="-128"/>
              </a:rPr>
              <a:t>授業回数</a:t>
            </a:r>
            <a:r>
              <a:rPr lang="ja-JP" altLang="en-US">
                <a:latin typeface="Hiragino Maru Gothic ProN W4" panose="020F0400000000000000" pitchFamily="34" charset="-128"/>
                <a:ea typeface="Hiragino Maru Gothic ProN W4" panose="020F0400000000000000" pitchFamily="34" charset="-128"/>
              </a:rPr>
              <a:t>を</a:t>
            </a:r>
            <a:r>
              <a:rPr lang="en-US" altLang="ja-JP">
                <a:latin typeface="Hiragino Maru Gothic ProN W4" panose="020F0400000000000000" pitchFamily="34" charset="-128"/>
                <a:ea typeface="Hiragino Maru Gothic ProN W4" panose="020F0400000000000000" pitchFamily="34" charset="-128"/>
              </a:rPr>
              <a:t>10</a:t>
            </a:r>
            <a:r>
              <a:rPr lang="ja-JP" altLang="en-US">
                <a:latin typeface="Hiragino Maru Gothic ProN W4" panose="020F0400000000000000" pitchFamily="34" charset="-128"/>
                <a:ea typeface="Hiragino Maru Gothic ProN W4" panose="020F0400000000000000" pitchFamily="34" charset="-128"/>
              </a:rPr>
              <a:t>回から</a:t>
            </a:r>
            <a:r>
              <a:rPr lang="en-US" altLang="ja-JP">
                <a:latin typeface="Hiragino Maru Gothic ProN W4" panose="020F0400000000000000" pitchFamily="34" charset="-128"/>
                <a:ea typeface="Hiragino Maru Gothic ProN W4" panose="020F0400000000000000" pitchFamily="34" charset="-128"/>
              </a:rPr>
              <a:t>15</a:t>
            </a:r>
            <a:r>
              <a:rPr lang="ja-JP" altLang="en-US">
                <a:latin typeface="Hiragino Maru Gothic ProN W4" panose="020F0400000000000000" pitchFamily="34" charset="-128"/>
                <a:ea typeface="Hiragino Maru Gothic ProN W4" panose="020F0400000000000000" pitchFamily="34" charset="-128"/>
              </a:rPr>
              <a:t>回へ拡大</a:t>
            </a:r>
            <a:endParaRPr lang="en-US" altLang="ja-JP">
              <a:latin typeface="Hiragino Maru Gothic ProN W4" panose="020F0400000000000000" pitchFamily="34" charset="-128"/>
              <a:ea typeface="Hiragino Maru Gothic ProN W4" panose="020F0400000000000000" pitchFamily="34" charset="-128"/>
            </a:endParaRPr>
          </a:p>
          <a:p>
            <a:pPr algn="ctr"/>
            <a:r>
              <a:rPr kumimoji="1" lang="ja-JP" altLang="en-US">
                <a:latin typeface="Hiragino Maru Gothic ProN W4" panose="020F0400000000000000" pitchFamily="34" charset="-128"/>
                <a:ea typeface="Hiragino Maru Gothic ProN W4" panose="020F0400000000000000" pitchFamily="34" charset="-128"/>
              </a:rPr>
              <a:t>自然言語処理の導入</a:t>
            </a:r>
            <a:endParaRPr kumimoji="1" lang="en-US" altLang="ja-JP">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9F305769-6688-0F79-DDA2-EB980271C31B}"/>
              </a:ext>
            </a:extLst>
          </p:cNvPr>
          <p:cNvSpPr txBox="1"/>
          <p:nvPr/>
        </p:nvSpPr>
        <p:spPr>
          <a:xfrm>
            <a:off x="7147961" y="6211683"/>
            <a:ext cx="2730116" cy="369332"/>
          </a:xfrm>
          <a:prstGeom prst="rect">
            <a:avLst/>
          </a:prstGeom>
          <a:noFill/>
        </p:spPr>
        <p:txBody>
          <a:bodyPr wrap="square" rtlCol="0">
            <a:spAutoFit/>
          </a:bodyPr>
          <a:lstStyle/>
          <a:p>
            <a:pPr algn="ctr"/>
            <a:r>
              <a:rPr kumimoji="1" lang="ja-JP" altLang="en-US">
                <a:latin typeface="Hiragino Maru Gothic ProN W4" panose="020F0400000000000000" pitchFamily="34" charset="-128"/>
                <a:ea typeface="Hiragino Maru Gothic ProN W4" panose="020F0400000000000000" pitchFamily="34" charset="-128"/>
              </a:rPr>
              <a:t>科目概要</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kumimoji="1" lang="en-US" altLang="ja-JP">
                <a:latin typeface="Hiragino Maru Gothic ProN W4" panose="020F0400000000000000" pitchFamily="34" charset="-128"/>
                <a:ea typeface="Hiragino Maru Gothic ProN W4" panose="020F0400000000000000" pitchFamily="34" charset="-128"/>
              </a:rPr>
              <a:t>5</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a:latin typeface="Hiragino Maru Gothic ProN W4" panose="020F0400000000000000" pitchFamily="34" charset="-128"/>
                <a:ea typeface="Hiragino Maru Gothic ProN W4" panose="020F0400000000000000" pitchFamily="34" charset="-128"/>
              </a:rPr>
              <a:t>)</a:t>
            </a:r>
            <a:endParaRPr kumimoji="1" lang="ja-JP" altLang="en-US">
              <a:latin typeface="Hiragino Maru Gothic ProN W4" panose="020F0400000000000000" pitchFamily="34" charset="-128"/>
              <a:ea typeface="Hiragino Maru Gothic ProN W4" panose="020F0400000000000000" pitchFamily="34" charset="-128"/>
            </a:endParaRPr>
          </a:p>
        </p:txBody>
      </p:sp>
      <p:graphicFrame>
        <p:nvGraphicFramePr>
          <p:cNvPr id="6" name="表 5">
            <a:extLst>
              <a:ext uri="{FF2B5EF4-FFF2-40B4-BE49-F238E27FC236}">
                <a16:creationId xmlns:a16="http://schemas.microsoft.com/office/drawing/2014/main" id="{FA17EA68-5BEC-B31E-A1F7-288EB4D863F8}"/>
              </a:ext>
            </a:extLst>
          </p:cNvPr>
          <p:cNvGraphicFramePr>
            <a:graphicFrameLocks noGrp="1"/>
          </p:cNvGraphicFramePr>
          <p:nvPr>
            <p:extLst>
              <p:ext uri="{D42A27DB-BD31-4B8C-83A1-F6EECF244321}">
                <p14:modId xmlns:p14="http://schemas.microsoft.com/office/powerpoint/2010/main" val="759389030"/>
              </p:ext>
            </p:extLst>
          </p:nvPr>
        </p:nvGraphicFramePr>
        <p:xfrm>
          <a:off x="372581" y="2023737"/>
          <a:ext cx="3818418" cy="3530927"/>
        </p:xfrm>
        <a:graphic>
          <a:graphicData uri="http://schemas.openxmlformats.org/drawingml/2006/table">
            <a:tbl>
              <a:tblPr/>
              <a:tblGrid>
                <a:gridCol w="476356">
                  <a:extLst>
                    <a:ext uri="{9D8B030D-6E8A-4147-A177-3AD203B41FA5}">
                      <a16:colId xmlns:a16="http://schemas.microsoft.com/office/drawing/2014/main" val="2004688414"/>
                    </a:ext>
                  </a:extLst>
                </a:gridCol>
                <a:gridCol w="1550615">
                  <a:extLst>
                    <a:ext uri="{9D8B030D-6E8A-4147-A177-3AD203B41FA5}">
                      <a16:colId xmlns:a16="http://schemas.microsoft.com/office/drawing/2014/main" val="2713685107"/>
                    </a:ext>
                  </a:extLst>
                </a:gridCol>
                <a:gridCol w="1791447">
                  <a:extLst>
                    <a:ext uri="{9D8B030D-6E8A-4147-A177-3AD203B41FA5}">
                      <a16:colId xmlns:a16="http://schemas.microsoft.com/office/drawing/2014/main" val="4125577034"/>
                    </a:ext>
                  </a:extLst>
                </a:gridCol>
              </a:tblGrid>
              <a:tr h="353598">
                <a:tc>
                  <a:txBody>
                    <a:bodyPr/>
                    <a:lstStyle/>
                    <a:p>
                      <a:pPr algn="ctr" fontAlgn="ctr"/>
                      <a:r>
                        <a:rPr lang="ja-JP" altLang="en-US" sz="900" b="1" i="0" u="none" strike="noStrike">
                          <a:solidFill>
                            <a:srgbClr val="000000"/>
                          </a:solidFill>
                          <a:effectLst/>
                          <a:latin typeface="游ゴシック" panose="020B0400000000000000" pitchFamily="34" charset="-128"/>
                          <a:ea typeface="游ゴシック" panose="020B0400000000000000" pitchFamily="34" charset="-128"/>
                        </a:rPr>
                        <a:t>回</a:t>
                      </a: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/50</a:t>
                      </a:r>
                      <a:r>
                        <a:rPr lang="ja-JP" altLang="en-US" sz="900" b="1" i="0" u="none" strike="noStrike">
                          <a:solidFill>
                            <a:srgbClr val="000000"/>
                          </a:solidFill>
                          <a:effectLst/>
                          <a:latin typeface="游ゴシック" panose="020B0400000000000000" pitchFamily="34" charset="-128"/>
                          <a:ea typeface="游ゴシック" panose="020B0400000000000000" pitchFamily="34" charset="-128"/>
                        </a:rPr>
                        <a:t>分</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ja-JP" altLang="en-US" sz="900" b="1" i="0" u="none" strike="noStrike">
                          <a:solidFill>
                            <a:srgbClr val="000000"/>
                          </a:solidFill>
                          <a:effectLst/>
                          <a:latin typeface="游ゴシック" panose="020B0400000000000000" pitchFamily="34" charset="-128"/>
                          <a:ea typeface="游ゴシック" panose="020B0400000000000000" pitchFamily="34" charset="-128"/>
                        </a:rPr>
                        <a:t>授業題目</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ja-JP" altLang="en-US" sz="900" b="1" i="0" u="none" strike="noStrike">
                          <a:solidFill>
                            <a:srgbClr val="000000"/>
                          </a:solidFill>
                          <a:effectLst/>
                          <a:latin typeface="游ゴシック" panose="020B0400000000000000" pitchFamily="34" charset="-128"/>
                          <a:ea typeface="游ゴシック" panose="020B0400000000000000" pitchFamily="34" charset="-128"/>
                        </a:rPr>
                        <a:t>授業内容</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84200544"/>
                  </a:ext>
                </a:extLst>
              </a:tr>
              <a:tr h="359425">
                <a:tc>
                  <a:txBody>
                    <a:bodyPr/>
                    <a:lstStyle/>
                    <a:p>
                      <a:pPr algn="ctr" fontAlgn="ct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1</a:t>
                      </a:r>
                      <a:endParaRPr lang="ja-JP" altLang="en-US" sz="9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 sz="9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900" b="1" i="0" u="none" strike="noStrike">
                          <a:solidFill>
                            <a:srgbClr val="000000"/>
                          </a:solidFill>
                          <a:effectLst/>
                          <a:latin typeface="游ゴシック" panose="020B0400000000000000" pitchFamily="34" charset="-128"/>
                          <a:ea typeface="+mn-ea"/>
                        </a:rPr>
                        <a:t> MNIST</a:t>
                      </a:r>
                      <a:r>
                        <a:rPr lang="ja-JP" altLang="en-US" sz="900" b="1" i="0" u="none" strike="noStrike">
                          <a:solidFill>
                            <a:srgbClr val="000000"/>
                          </a:solidFill>
                          <a:effectLst/>
                          <a:latin typeface="游ゴシック" panose="020B0400000000000000" pitchFamily="34" charset="-128"/>
                          <a:ea typeface="+mn-ea"/>
                        </a:rPr>
                        <a:t>の読み込み</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900" b="1" i="0" u="none" strike="noStrike">
                          <a:solidFill>
                            <a:srgbClr val="000000"/>
                          </a:solidFill>
                          <a:effectLst/>
                          <a:latin typeface="游ゴシック" panose="020B0400000000000000" pitchFamily="34" charset="-128"/>
                          <a:ea typeface="+mn-ea"/>
                        </a:rPr>
                        <a:t>データセットの読み込みと画像データの理解</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978773197"/>
                  </a:ext>
                </a:extLst>
              </a:tr>
              <a:tr h="293974">
                <a:tc>
                  <a:txBody>
                    <a:bodyPr/>
                    <a:lstStyle/>
                    <a:p>
                      <a:pPr algn="ctr" fontAlgn="ct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2</a:t>
                      </a:r>
                      <a:endParaRPr lang="ja-JP" altLang="en-US" sz="9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altLang="ja-JP" sz="900" b="1" i="0" u="none" strike="noStrike">
                          <a:solidFill>
                            <a:srgbClr val="000000"/>
                          </a:solidFill>
                          <a:effectLst/>
                          <a:latin typeface="游ゴシック" panose="020B0400000000000000" pitchFamily="34" charset="-128"/>
                          <a:ea typeface="+mn-ea"/>
                        </a:rPr>
                        <a:t>MNIST</a:t>
                      </a:r>
                      <a:r>
                        <a:rPr lang="ja-JP" altLang="en-US" sz="900" b="1" i="0" u="none" strike="noStrike">
                          <a:solidFill>
                            <a:srgbClr val="000000"/>
                          </a:solidFill>
                          <a:effectLst/>
                          <a:latin typeface="游ゴシック" panose="020B0400000000000000" pitchFamily="34" charset="-128"/>
                          <a:ea typeface="+mn-ea"/>
                        </a:rPr>
                        <a:t>の可視化と加工</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900" b="1" i="0" u="none" strike="noStrike">
                          <a:solidFill>
                            <a:srgbClr val="000000"/>
                          </a:solidFill>
                          <a:effectLst/>
                          <a:latin typeface="游ゴシック" panose="020B0400000000000000" pitchFamily="34" charset="-128"/>
                          <a:ea typeface="+mn-ea"/>
                        </a:rPr>
                        <a:t>画像データの可視化と学習の前処理</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540402119"/>
                  </a:ext>
                </a:extLst>
              </a:tr>
              <a:tr h="293974">
                <a:tc>
                  <a:txBody>
                    <a:bodyPr/>
                    <a:lstStyle/>
                    <a:p>
                      <a:pPr algn="ctr" fontAlgn="ct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3</a:t>
                      </a:r>
                      <a:endParaRPr lang="ja-JP" altLang="en-US" sz="9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 sz="9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900" b="1" i="0" u="none" strike="noStrike">
                          <a:solidFill>
                            <a:srgbClr val="000000"/>
                          </a:solidFill>
                          <a:effectLst/>
                          <a:latin typeface="游ゴシック" panose="020B0400000000000000" pitchFamily="34" charset="-128"/>
                          <a:ea typeface="+mn-ea"/>
                        </a:rPr>
                        <a:t> MLP(Multi layer perceptron)①</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900" b="1" i="0" u="none" strike="noStrike">
                          <a:solidFill>
                            <a:srgbClr val="000000"/>
                          </a:solidFill>
                          <a:effectLst/>
                          <a:latin typeface="游ゴシック" panose="020B0400000000000000" pitchFamily="34" charset="-128"/>
                          <a:ea typeface="+mn-ea"/>
                        </a:rPr>
                        <a:t>MLP</a:t>
                      </a:r>
                      <a:r>
                        <a:rPr lang="ja-JP" altLang="en-US" sz="900" b="1" i="0" u="none" strike="noStrike">
                          <a:solidFill>
                            <a:srgbClr val="000000"/>
                          </a:solidFill>
                          <a:effectLst/>
                          <a:latin typeface="游ゴシック" panose="020B0400000000000000" pitchFamily="34" charset="-128"/>
                          <a:ea typeface="+mn-ea"/>
                        </a:rPr>
                        <a:t>とは</a:t>
                      </a:r>
                      <a:br>
                        <a:rPr lang="ja-JP" altLang="en-US" sz="900" b="1" i="0" u="none" strike="noStrike">
                          <a:solidFill>
                            <a:srgbClr val="000000"/>
                          </a:solidFill>
                          <a:effectLst/>
                          <a:latin typeface="游ゴシック" panose="020B0400000000000000" pitchFamily="34" charset="-128"/>
                          <a:ea typeface="+mn-ea"/>
                        </a:rPr>
                      </a:br>
                      <a:r>
                        <a:rPr lang="en-US" altLang="ja-JP" sz="900" b="1" i="0" u="none" strike="noStrike">
                          <a:solidFill>
                            <a:srgbClr val="000000"/>
                          </a:solidFill>
                          <a:effectLst/>
                          <a:latin typeface="游ゴシック" panose="020B0400000000000000" pitchFamily="34" charset="-128"/>
                          <a:ea typeface="+mn-ea"/>
                        </a:rPr>
                        <a:t> </a:t>
                      </a:r>
                      <a:r>
                        <a:rPr lang="ja-JP" altLang="en-US" sz="900" b="1" i="0" u="none" strike="noStrike">
                          <a:solidFill>
                            <a:srgbClr val="000000"/>
                          </a:solidFill>
                          <a:effectLst/>
                          <a:latin typeface="游ゴシック" panose="020B0400000000000000" pitchFamily="34" charset="-128"/>
                          <a:ea typeface="+mn-ea"/>
                        </a:rPr>
                        <a:t>推論と学習の基本的概念</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143276986"/>
                  </a:ext>
                </a:extLst>
              </a:tr>
              <a:tr h="359425">
                <a:tc>
                  <a:txBody>
                    <a:bodyPr/>
                    <a:lstStyle/>
                    <a:p>
                      <a:pPr algn="ctr" fontAlgn="ctr"/>
                      <a:r>
                        <a:rPr lang="en" sz="900" b="1" i="0" u="none" strike="noStrike">
                          <a:solidFill>
                            <a:srgbClr val="000000"/>
                          </a:solidFill>
                          <a:effectLst/>
                          <a:latin typeface="游ゴシック" panose="020B0400000000000000" pitchFamily="34" charset="-128"/>
                          <a:ea typeface="游ゴシック" panose="020B0400000000000000" pitchFamily="34" charset="-128"/>
                        </a:rPr>
                        <a:t>4</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altLang="ja-JP" sz="900" b="1" i="0" u="none" strike="noStrike">
                          <a:solidFill>
                            <a:srgbClr val="000000"/>
                          </a:solidFill>
                          <a:effectLst/>
                          <a:latin typeface="游ゴシック" panose="020B0400000000000000" pitchFamily="34" charset="-128"/>
                          <a:ea typeface="+mn-ea"/>
                        </a:rPr>
                        <a:t>MLP②</a:t>
                      </a:r>
                      <a:endParaRPr lang="en" sz="9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9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900" b="1" i="0" u="none" strike="noStrike">
                          <a:solidFill>
                            <a:srgbClr val="000000"/>
                          </a:solidFill>
                          <a:effectLst/>
                          <a:latin typeface="游ゴシック" panose="020B0400000000000000" pitchFamily="34" charset="-128"/>
                          <a:ea typeface="+mn-ea"/>
                        </a:rPr>
                        <a:t>MLP</a:t>
                      </a:r>
                      <a:r>
                        <a:rPr lang="ja-JP" altLang="en-US" sz="900" b="1" i="0" u="none" strike="noStrike">
                          <a:solidFill>
                            <a:srgbClr val="000000"/>
                          </a:solidFill>
                          <a:effectLst/>
                          <a:latin typeface="游ゴシック" panose="020B0400000000000000" pitchFamily="34" charset="-128"/>
                          <a:ea typeface="+mn-ea"/>
                        </a:rPr>
                        <a:t>の推論と学習に関する基本演習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148627355"/>
                  </a:ext>
                </a:extLst>
              </a:tr>
              <a:tr h="293974">
                <a:tc>
                  <a:txBody>
                    <a:bodyPr/>
                    <a:lstStyle/>
                    <a:p>
                      <a:pPr algn="ctr" fontAlgn="ctr"/>
                      <a:r>
                        <a:rPr lang="en" sz="900" b="1" i="0" u="none" strike="noStrike">
                          <a:solidFill>
                            <a:srgbClr val="000000"/>
                          </a:solidFill>
                          <a:effectLst/>
                          <a:latin typeface="游ゴシック" panose="020B0400000000000000" pitchFamily="34" charset="-128"/>
                          <a:ea typeface="游ゴシック" panose="020B0400000000000000" pitchFamily="34" charset="-128"/>
                        </a:rPr>
                        <a:t>5</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900" b="1" i="0" u="none" strike="noStrike">
                          <a:solidFill>
                            <a:srgbClr val="000000"/>
                          </a:solidFill>
                          <a:effectLst/>
                          <a:latin typeface="游ゴシック" panose="020B0400000000000000" pitchFamily="34" charset="-128"/>
                          <a:ea typeface="游ゴシック" panose="020B0400000000000000" pitchFamily="34" charset="-128"/>
                        </a:rPr>
                        <a:t> 学習の仕組み</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9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900" b="1" i="0" u="none" strike="noStrike">
                          <a:solidFill>
                            <a:srgbClr val="000000"/>
                          </a:solidFill>
                          <a:effectLst/>
                          <a:latin typeface="游ゴシック" panose="020B0400000000000000" pitchFamily="34" charset="-128"/>
                          <a:ea typeface="+mn-ea"/>
                        </a:rPr>
                        <a:t>学習の仕組み</a:t>
                      </a:r>
                      <a:r>
                        <a:rPr lang="ja-JP" altLang="en-US" sz="900" b="1" i="0" u="none" strike="noStrike">
                          <a:solidFill>
                            <a:srgbClr val="000000"/>
                          </a:solidFill>
                          <a:effectLst/>
                          <a:latin typeface="游ゴシック" panose="020B0400000000000000" pitchFamily="34" charset="-128"/>
                          <a:ea typeface="+mn-ea"/>
                        </a:rPr>
                        <a:t>の理解</a:t>
                      </a:r>
                      <a:endParaRPr lang="ja-JP" altLang="en-US" sz="9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40737"/>
                  </a:ext>
                </a:extLst>
              </a:tr>
              <a:tr h="293974">
                <a:tc>
                  <a:txBody>
                    <a:bodyPr/>
                    <a:lstStyle/>
                    <a:p>
                      <a:pPr algn="ctr" fontAlgn="ctr"/>
                      <a:r>
                        <a:rPr lang="en" sz="900" b="1" i="0" u="none" strike="noStrike">
                          <a:solidFill>
                            <a:srgbClr val="000000"/>
                          </a:solidFill>
                          <a:effectLst/>
                          <a:latin typeface="游ゴシック" panose="020B0400000000000000" pitchFamily="34" charset="-128"/>
                          <a:ea typeface="游ゴシック" panose="020B0400000000000000" pitchFamily="34" charset="-128"/>
                        </a:rPr>
                        <a:t>6</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900" b="1" i="0" u="none" strike="noStrike">
                          <a:solidFill>
                            <a:srgbClr val="000000"/>
                          </a:solidFill>
                          <a:effectLst/>
                          <a:latin typeface="游ゴシック" panose="020B0400000000000000" pitchFamily="34" charset="-128"/>
                          <a:ea typeface="游ゴシック" panose="020B0400000000000000" pitchFamily="34" charset="-128"/>
                        </a:rPr>
                        <a:t> CNN(Convolutional Neural Network)</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900" b="1" i="0" u="none" strike="noStrike">
                          <a:solidFill>
                            <a:srgbClr val="000000"/>
                          </a:solidFill>
                          <a:effectLst/>
                          <a:latin typeface="游ゴシック" panose="020B0400000000000000" pitchFamily="34" charset="-128"/>
                          <a:ea typeface="游ゴシック" panose="020B0400000000000000" pitchFamily="34" charset="-128"/>
                        </a:rPr>
                        <a:t> CNN</a:t>
                      </a:r>
                      <a:r>
                        <a:rPr lang="ja-JP" altLang="en-US" sz="900" b="1" i="0" u="none" strike="noStrike">
                          <a:solidFill>
                            <a:srgbClr val="000000"/>
                          </a:solidFill>
                          <a:effectLst/>
                          <a:latin typeface="游ゴシック" panose="020B0400000000000000" pitchFamily="34" charset="-128"/>
                          <a:ea typeface="游ゴシック" panose="020B0400000000000000" pitchFamily="34" charset="-128"/>
                        </a:rPr>
                        <a:t>の基本的概念と基本演習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624005777"/>
                  </a:ext>
                </a:extLst>
              </a:tr>
              <a:tr h="359425">
                <a:tc>
                  <a:txBody>
                    <a:bodyPr/>
                    <a:lstStyle/>
                    <a:p>
                      <a:pPr algn="ctr" fontAlgn="ct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7</a:t>
                      </a:r>
                      <a:endParaRPr lang="ja-JP" altLang="en-US" sz="9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900" b="1" i="0" u="none" strike="noStrike">
                          <a:solidFill>
                            <a:srgbClr val="000000"/>
                          </a:solidFill>
                          <a:effectLst/>
                          <a:latin typeface="游ゴシック" panose="020B0400000000000000" pitchFamily="34" charset="-128"/>
                          <a:ea typeface="+mn-ea"/>
                        </a:rPr>
                        <a:t>画像分類</a:t>
                      </a:r>
                      <a:r>
                        <a:rPr lang="en-US" altLang="ja-JP" sz="900" b="1" i="0" u="none" strike="noStrike">
                          <a:solidFill>
                            <a:srgbClr val="000000"/>
                          </a:solidFill>
                          <a:effectLst/>
                          <a:latin typeface="游ゴシック" panose="020B0400000000000000" pitchFamily="34" charset="-128"/>
                          <a:ea typeface="+mn-ea"/>
                        </a:rPr>
                        <a:t>(</a:t>
                      </a:r>
                      <a:r>
                        <a:rPr lang="ja-JP" altLang="en-US" sz="900" b="1" i="0" u="none" strike="noStrike">
                          <a:solidFill>
                            <a:srgbClr val="000000"/>
                          </a:solidFill>
                          <a:effectLst/>
                          <a:latin typeface="游ゴシック" panose="020B0400000000000000" pitchFamily="34" charset="-128"/>
                          <a:ea typeface="+mn-ea"/>
                        </a:rPr>
                        <a:t>グループ演習</a:t>
                      </a:r>
                      <a:r>
                        <a:rPr lang="en-US" altLang="ja-JP" sz="900" b="1" i="0" u="none" strike="noStrike">
                          <a:solidFill>
                            <a:srgbClr val="000000"/>
                          </a:solidFill>
                          <a:effectLst/>
                          <a:latin typeface="游ゴシック" panose="020B0400000000000000" pitchFamily="34" charset="-128"/>
                          <a:ea typeface="+mn-ea"/>
                        </a:rPr>
                        <a:t>)</a:t>
                      </a:r>
                      <a:endParaRPr lang="ja-JP" altLang="en-US" sz="9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 </a:t>
                      </a:r>
                      <a:r>
                        <a:rPr lang="en" altLang="ja-JP" sz="900" b="1" i="0" u="none" strike="noStrike">
                          <a:solidFill>
                            <a:srgbClr val="000000"/>
                          </a:solidFill>
                          <a:effectLst/>
                          <a:latin typeface="游ゴシック" panose="020B0400000000000000" pitchFamily="34" charset="-128"/>
                          <a:ea typeface="+mn-ea"/>
                        </a:rPr>
                        <a:t>CIFAR10</a:t>
                      </a:r>
                      <a:r>
                        <a:rPr lang="ja-JP" altLang="en-US" sz="900" b="1" i="0" u="none" strike="noStrike">
                          <a:solidFill>
                            <a:srgbClr val="000000"/>
                          </a:solidFill>
                          <a:effectLst/>
                          <a:latin typeface="游ゴシック" panose="020B0400000000000000" pitchFamily="34" charset="-128"/>
                          <a:ea typeface="+mn-ea"/>
                        </a:rPr>
                        <a:t>を用いたグループ演習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6196452"/>
                  </a:ext>
                </a:extLst>
              </a:tr>
              <a:tr h="293974">
                <a:tc>
                  <a:txBody>
                    <a:bodyPr/>
                    <a:lstStyle/>
                    <a:p>
                      <a:pPr algn="ctr" fontAlgn="ct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8</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900" b="1" i="0" u="none" strike="noStrike">
                          <a:solidFill>
                            <a:srgbClr val="000000"/>
                          </a:solidFill>
                          <a:effectLst/>
                          <a:latin typeface="游ゴシック" panose="020B0400000000000000" pitchFamily="34" charset="-128"/>
                          <a:ea typeface="+mn-ea"/>
                        </a:rPr>
                        <a:t>教師なし機械学習</a:t>
                      </a:r>
                      <a:r>
                        <a:rPr lang="en-US" altLang="ja-JP" sz="900" b="1" i="0" u="none" strike="noStrike">
                          <a:solidFill>
                            <a:srgbClr val="000000"/>
                          </a:solidFill>
                          <a:effectLst/>
                          <a:latin typeface="游ゴシック" panose="020B0400000000000000" pitchFamily="34" charset="-128"/>
                          <a:ea typeface="+mn-ea"/>
                        </a:rPr>
                        <a:t>①</a:t>
                      </a:r>
                      <a:endParaRPr lang="en-US" altLang="ja-JP" sz="9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900" b="1" i="0" u="none" strike="noStrike">
                          <a:solidFill>
                            <a:srgbClr val="000000"/>
                          </a:solidFill>
                          <a:effectLst/>
                          <a:latin typeface="游ゴシック" panose="020B0400000000000000" pitchFamily="34" charset="-128"/>
                          <a:ea typeface="+mn-ea"/>
                        </a:rPr>
                        <a:t>次元削減の概論と基本演習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456649457"/>
                  </a:ext>
                </a:extLst>
              </a:tr>
              <a:tr h="293974">
                <a:tc>
                  <a:txBody>
                    <a:bodyPr/>
                    <a:lstStyle/>
                    <a:p>
                      <a:pPr algn="ctr" fontAlgn="ctr"/>
                      <a:r>
                        <a:rPr lang="en" sz="900" b="1" i="0" u="none" strike="noStrike">
                          <a:solidFill>
                            <a:srgbClr val="000000"/>
                          </a:solidFill>
                          <a:effectLst/>
                          <a:latin typeface="游ゴシック" panose="020B0400000000000000" pitchFamily="34" charset="-128"/>
                          <a:ea typeface="游ゴシック" panose="020B0400000000000000" pitchFamily="34" charset="-128"/>
                        </a:rPr>
                        <a:t>9</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900" b="1" i="0" u="none" strike="noStrike">
                          <a:solidFill>
                            <a:srgbClr val="000000"/>
                          </a:solidFill>
                          <a:effectLst/>
                          <a:latin typeface="游ゴシック" panose="020B0400000000000000" pitchFamily="34" charset="-128"/>
                          <a:ea typeface="+mn-ea"/>
                        </a:rPr>
                        <a:t>教師なし機械学習</a:t>
                      </a:r>
                      <a:r>
                        <a:rPr lang="en-US" altLang="ja-JP" sz="900" b="1" i="0" u="none" strike="noStrike">
                          <a:solidFill>
                            <a:srgbClr val="000000"/>
                          </a:solidFill>
                          <a:effectLst/>
                          <a:latin typeface="游ゴシック" panose="020B0400000000000000" pitchFamily="34" charset="-128"/>
                          <a:ea typeface="+mn-ea"/>
                        </a:rPr>
                        <a:t>②</a:t>
                      </a:r>
                      <a:endParaRPr lang="en" sz="9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900" b="1" i="0" u="none" strike="noStrike">
                          <a:solidFill>
                            <a:srgbClr val="000000"/>
                          </a:solidFill>
                          <a:effectLst/>
                          <a:latin typeface="游ゴシック" panose="020B0400000000000000" pitchFamily="34" charset="-128"/>
                          <a:ea typeface="+mn-ea"/>
                        </a:rPr>
                        <a:t>クラスタリングの概論と基本演習</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361683731"/>
                  </a:ext>
                </a:extLst>
              </a:tr>
              <a:tr h="293974">
                <a:tc>
                  <a:txBody>
                    <a:bodyPr/>
                    <a:lstStyle/>
                    <a:p>
                      <a:pPr algn="ctr" fontAlgn="ctr"/>
                      <a:r>
                        <a:rPr lang="en" sz="900" b="1" i="0" u="none" strike="noStrike">
                          <a:solidFill>
                            <a:srgbClr val="000000"/>
                          </a:solidFill>
                          <a:effectLst/>
                          <a:latin typeface="游ゴシック" panose="020B0400000000000000" pitchFamily="34" charset="-128"/>
                          <a:ea typeface="游ゴシック" panose="020B0400000000000000" pitchFamily="34" charset="-128"/>
                        </a:rPr>
                        <a:t>10</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900" b="1" i="0" u="none" strike="noStrike">
                          <a:solidFill>
                            <a:srgbClr val="000000"/>
                          </a:solidFill>
                          <a:effectLst/>
                          <a:latin typeface="游ゴシック" panose="020B0400000000000000" pitchFamily="34" charset="-128"/>
                          <a:ea typeface="游ゴシック" panose="020B0400000000000000" pitchFamily="34" charset="-128"/>
                        </a:rPr>
                        <a:t>実際の医療</a:t>
                      </a: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AI</a:t>
                      </a:r>
                      <a:r>
                        <a:rPr lang="ja-JP" altLang="en-US" sz="900" b="1" i="0" u="none" strike="noStrike">
                          <a:solidFill>
                            <a:srgbClr val="000000"/>
                          </a:solidFill>
                          <a:effectLst/>
                          <a:latin typeface="游ゴシック" panose="020B0400000000000000" pitchFamily="34" charset="-128"/>
                          <a:ea typeface="游ゴシック" panose="020B0400000000000000" pitchFamily="34" charset="-128"/>
                        </a:rPr>
                        <a:t>の紹介</a:t>
                      </a:r>
                      <a:endParaRPr lang="en" sz="900" b="1" i="0" u="none" strike="noStrike">
                        <a:solidFill>
                          <a:srgbClr val="000000"/>
                        </a:solidFill>
                        <a:effectLst/>
                        <a:latin typeface="游ゴシック" panose="020B0400000000000000" pitchFamily="34" charset="-128"/>
                        <a:ea typeface="游ゴシック" panose="020B0400000000000000" pitchFamily="34" charset="-128"/>
                      </a:endParaRP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900" b="1" i="0" u="none" strike="noStrike">
                          <a:solidFill>
                            <a:srgbClr val="000000"/>
                          </a:solidFill>
                          <a:effectLst/>
                          <a:latin typeface="游ゴシック" panose="020B0400000000000000" pitchFamily="34" charset="-128"/>
                          <a:ea typeface="游ゴシック" panose="020B0400000000000000" pitchFamily="34" charset="-128"/>
                        </a:rPr>
                        <a:t> </a:t>
                      </a:r>
                      <a:r>
                        <a:rPr lang="ja-JP" altLang="en-US" sz="900" b="1" i="0" u="none" strike="noStrike">
                          <a:solidFill>
                            <a:srgbClr val="000000"/>
                          </a:solidFill>
                          <a:effectLst/>
                          <a:latin typeface="游ゴシック" panose="020B0400000000000000" pitchFamily="34" charset="-128"/>
                          <a:ea typeface="游ゴシック" panose="020B0400000000000000" pitchFamily="34" charset="-128"/>
                        </a:rPr>
                        <a:t>外部講師</a:t>
                      </a: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900" b="1" i="0" u="none" strike="noStrike">
                          <a:solidFill>
                            <a:srgbClr val="000000"/>
                          </a:solidFill>
                          <a:effectLst/>
                          <a:latin typeface="游ゴシック" panose="020B0400000000000000" pitchFamily="34" charset="-128"/>
                          <a:ea typeface="游ゴシック" panose="020B0400000000000000" pitchFamily="34" charset="-128"/>
                        </a:rPr>
                        <a:t>越野沙織先生</a:t>
                      </a:r>
                      <a:r>
                        <a:rPr lang="en-US" altLang="ja-JP" sz="900" b="1"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900" b="1" i="0" u="none" strike="noStrike">
                          <a:solidFill>
                            <a:srgbClr val="000000"/>
                          </a:solidFill>
                          <a:effectLst/>
                          <a:latin typeface="游ゴシック" panose="020B0400000000000000" pitchFamily="34" charset="-128"/>
                          <a:ea typeface="游ゴシック" panose="020B0400000000000000" pitchFamily="34" charset="-128"/>
                        </a:rPr>
                        <a:t>による講義</a:t>
                      </a:r>
                    </a:p>
                  </a:txBody>
                  <a:tcPr marL="5166" marR="5166" marT="5166" marB="2479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777313858"/>
                  </a:ext>
                </a:extLst>
              </a:tr>
            </a:tbl>
          </a:graphicData>
        </a:graphic>
      </p:graphicFrame>
      <p:sp>
        <p:nvSpPr>
          <p:cNvPr id="7" name="右矢印 6">
            <a:extLst>
              <a:ext uri="{FF2B5EF4-FFF2-40B4-BE49-F238E27FC236}">
                <a16:creationId xmlns:a16="http://schemas.microsoft.com/office/drawing/2014/main" id="{1B9A4C88-AE90-C6D5-E05A-FBB89EDDF102}"/>
              </a:ext>
            </a:extLst>
          </p:cNvPr>
          <p:cNvSpPr/>
          <p:nvPr/>
        </p:nvSpPr>
        <p:spPr>
          <a:xfrm>
            <a:off x="4374866" y="3473239"/>
            <a:ext cx="451944" cy="6319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DCE0E78-F534-7626-8BF7-B79C6AE1DFAA}"/>
              </a:ext>
            </a:extLst>
          </p:cNvPr>
          <p:cNvSpPr txBox="1"/>
          <p:nvPr/>
        </p:nvSpPr>
        <p:spPr>
          <a:xfrm>
            <a:off x="916732" y="5714355"/>
            <a:ext cx="2730116" cy="369332"/>
          </a:xfrm>
          <a:prstGeom prst="rect">
            <a:avLst/>
          </a:prstGeom>
          <a:noFill/>
        </p:spPr>
        <p:txBody>
          <a:bodyPr wrap="square" rtlCol="0">
            <a:spAutoFit/>
          </a:bodyPr>
          <a:lstStyle/>
          <a:p>
            <a:pPr algn="ctr"/>
            <a:r>
              <a:rPr kumimoji="1" lang="ja-JP" altLang="en-US">
                <a:latin typeface="Hiragino Maru Gothic ProN W4" panose="020F0400000000000000" pitchFamily="34" charset="-128"/>
                <a:ea typeface="Hiragino Maru Gothic ProN W4" panose="020F0400000000000000" pitchFamily="34" charset="-128"/>
              </a:rPr>
              <a:t>科目概要</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kumimoji="1" lang="en-US" altLang="ja-JP">
                <a:latin typeface="Hiragino Maru Gothic ProN W4" panose="020F0400000000000000" pitchFamily="34" charset="-128"/>
                <a:ea typeface="Hiragino Maru Gothic ProN W4" panose="020F0400000000000000" pitchFamily="34" charset="-128"/>
              </a:rPr>
              <a:t>4</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a:latin typeface="Hiragino Maru Gothic ProN W4" panose="020F0400000000000000" pitchFamily="34" charset="-128"/>
                <a:ea typeface="Hiragino Maru Gothic ProN W4" panose="020F0400000000000000" pitchFamily="34" charset="-128"/>
              </a:rPr>
              <a:t>)</a:t>
            </a:r>
            <a:endParaRPr kumimoji="1" lang="ja-JP" altLang="en-US">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09848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D2D25-E3DC-E783-009A-95951BD9FBA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B847F19-C4BB-90A9-59A6-80B95DF572E1}"/>
              </a:ext>
            </a:extLst>
          </p:cNvPr>
          <p:cNvSpPr txBox="1"/>
          <p:nvPr/>
        </p:nvSpPr>
        <p:spPr>
          <a:xfrm>
            <a:off x="4028767" y="336838"/>
            <a:ext cx="4134466" cy="523220"/>
          </a:xfrm>
          <a:prstGeom prst="rect">
            <a:avLst/>
          </a:prstGeom>
          <a:noFill/>
        </p:spPr>
        <p:txBody>
          <a:bodyPr wrap="none" rtlCol="0">
            <a:spAutoFit/>
          </a:bodyPr>
          <a:lstStyle/>
          <a:p>
            <a:pPr algn="ctr"/>
            <a:r>
              <a:rPr kumimoji="1" lang="ja-JP" altLang="en-US" sz="2800">
                <a:latin typeface="Hiragino Maru Gothic ProN W4" panose="020F0400000000000000" pitchFamily="34" charset="-128"/>
                <a:ea typeface="Hiragino Maru Gothic ProN W4" panose="020F0400000000000000" pitchFamily="34" charset="-128"/>
              </a:rPr>
              <a:t>普及・展開への取り組み</a:t>
            </a:r>
          </a:p>
        </p:txBody>
      </p:sp>
      <p:sp>
        <p:nvSpPr>
          <p:cNvPr id="3" name="・医療系数理DSワークショップの開催：11/10、11/17、12/1(18時~)…">
            <a:extLst>
              <a:ext uri="{FF2B5EF4-FFF2-40B4-BE49-F238E27FC236}">
                <a16:creationId xmlns:a16="http://schemas.microsoft.com/office/drawing/2014/main" id="{A5AA817D-DD02-321A-FA6B-50474692A6A2}"/>
              </a:ext>
            </a:extLst>
          </p:cNvPr>
          <p:cNvSpPr txBox="1"/>
          <p:nvPr/>
        </p:nvSpPr>
        <p:spPr>
          <a:xfrm>
            <a:off x="727388" y="2480387"/>
            <a:ext cx="1134141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indent="711200" algn="just" defTabSz="457200">
              <a:defRPr sz="3300">
                <a:latin typeface="ヒラギノ丸ゴ ProN W4"/>
                <a:ea typeface="ヒラギノ丸ゴ ProN W4"/>
                <a:cs typeface="ヒラギノ丸ゴ ProN W4"/>
                <a:sym typeface="ヒラギノ丸ゴ ProN W4"/>
              </a:defRPr>
            </a:pPr>
            <a:endParaRPr sz="2000"/>
          </a:p>
        </p:txBody>
      </p:sp>
      <p:sp>
        <p:nvSpPr>
          <p:cNvPr id="4" name="2023年度">
            <a:extLst>
              <a:ext uri="{FF2B5EF4-FFF2-40B4-BE49-F238E27FC236}">
                <a16:creationId xmlns:a16="http://schemas.microsoft.com/office/drawing/2014/main" id="{F2AB0CBA-BA32-51CD-442F-C50B357137EE}"/>
              </a:ext>
            </a:extLst>
          </p:cNvPr>
          <p:cNvSpPr txBox="1"/>
          <p:nvPr/>
        </p:nvSpPr>
        <p:spPr>
          <a:xfrm>
            <a:off x="1216056" y="4153898"/>
            <a:ext cx="1888947"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indent="711200" algn="just" defTabSz="457200">
              <a:defRPr sz="3300">
                <a:latin typeface="ヒラギノ丸ゴ ProN W4"/>
                <a:ea typeface="ヒラギノ丸ゴ ProN W4"/>
                <a:cs typeface="ヒラギノ丸ゴ ProN W4"/>
                <a:sym typeface="ヒラギノ丸ゴ ProN W4"/>
              </a:defRPr>
            </a:lvl1pPr>
          </a:lstStyle>
          <a:p>
            <a:pPr algn="l"/>
            <a:endParaRPr sz="1800"/>
          </a:p>
        </p:txBody>
      </p:sp>
      <p:sp>
        <p:nvSpPr>
          <p:cNvPr id="5" name="テキスト ボックス 4">
            <a:extLst>
              <a:ext uri="{FF2B5EF4-FFF2-40B4-BE49-F238E27FC236}">
                <a16:creationId xmlns:a16="http://schemas.microsoft.com/office/drawing/2014/main" id="{19926B38-32D1-4A32-496D-5E7ECAF8D30C}"/>
              </a:ext>
            </a:extLst>
          </p:cNvPr>
          <p:cNvSpPr txBox="1"/>
          <p:nvPr/>
        </p:nvSpPr>
        <p:spPr>
          <a:xfrm>
            <a:off x="475016" y="4217803"/>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sz="1800">
                <a:latin typeface="Hiragino Maru Gothic ProN W4" panose="020F0400000000000000" pitchFamily="34" charset="-128"/>
                <a:ea typeface="Hiragino Maru Gothic ProN W4" panose="020F0400000000000000" pitchFamily="34" charset="-128"/>
              </a:rPr>
              <a:t>5</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6" name="テキスト ボックス 5">
            <a:extLst>
              <a:ext uri="{FF2B5EF4-FFF2-40B4-BE49-F238E27FC236}">
                <a16:creationId xmlns:a16="http://schemas.microsoft.com/office/drawing/2014/main" id="{04FE7B43-3BD8-8B23-407F-BDBD9E51234B}"/>
              </a:ext>
            </a:extLst>
          </p:cNvPr>
          <p:cNvSpPr txBox="1"/>
          <p:nvPr/>
        </p:nvSpPr>
        <p:spPr>
          <a:xfrm>
            <a:off x="475016" y="2638616"/>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a:latin typeface="Hiragino Maru Gothic ProN W4" panose="020F0400000000000000" pitchFamily="34" charset="-128"/>
                <a:ea typeface="Hiragino Maru Gothic ProN W4" panose="020F0400000000000000" pitchFamily="34" charset="-128"/>
              </a:rPr>
              <a:t>4</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7" name="テキスト ボックス 6">
            <a:extLst>
              <a:ext uri="{FF2B5EF4-FFF2-40B4-BE49-F238E27FC236}">
                <a16:creationId xmlns:a16="http://schemas.microsoft.com/office/drawing/2014/main" id="{C1CED003-82AF-A814-AFA9-C62E73841009}"/>
              </a:ext>
            </a:extLst>
          </p:cNvPr>
          <p:cNvSpPr txBox="1"/>
          <p:nvPr/>
        </p:nvSpPr>
        <p:spPr>
          <a:xfrm>
            <a:off x="2309060" y="2638616"/>
            <a:ext cx="9598964" cy="1477328"/>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a:t>
            </a:r>
            <a:r>
              <a:rPr lang="ja-JP" altLang="en-US" sz="1800">
                <a:solidFill>
                  <a:srgbClr val="FF0000"/>
                </a:solidFill>
                <a:latin typeface="Hiragino Maru Gothic ProN W4" panose="020F0400000000000000" pitchFamily="34" charset="-128"/>
                <a:ea typeface="Hiragino Maru Gothic ProN W4" panose="020F0400000000000000" pitchFamily="34" charset="-128"/>
              </a:rPr>
              <a:t>医療系数理</a:t>
            </a:r>
            <a:r>
              <a:rPr lang="en-US" altLang="ja-JP" sz="1800">
                <a:solidFill>
                  <a:srgbClr val="FF0000"/>
                </a:solidFill>
                <a:latin typeface="Hiragino Maru Gothic ProN W4" panose="020F0400000000000000" pitchFamily="34" charset="-128"/>
                <a:ea typeface="Hiragino Maru Gothic ProN W4" panose="020F0400000000000000" pitchFamily="34" charset="-128"/>
              </a:rPr>
              <a:t>DS</a:t>
            </a:r>
            <a:r>
              <a:rPr lang="ja-JP" altLang="en-US" sz="1800">
                <a:solidFill>
                  <a:srgbClr val="FF0000"/>
                </a:solidFill>
                <a:latin typeface="Hiragino Maru Gothic ProN W4" panose="020F0400000000000000" pitchFamily="34" charset="-128"/>
                <a:ea typeface="Hiragino Maru Gothic ProN W4" panose="020F0400000000000000" pitchFamily="34" charset="-128"/>
              </a:rPr>
              <a:t>ワークショップ</a:t>
            </a:r>
            <a:r>
              <a:rPr lang="en-US" altLang="ja-JP" sz="1800">
                <a:solidFill>
                  <a:srgbClr val="FF0000"/>
                </a:solidFill>
                <a:latin typeface="Hiragino Maru Gothic ProN W4" panose="020F0400000000000000" pitchFamily="34" charset="-128"/>
                <a:ea typeface="Hiragino Maru Gothic ProN W4" panose="020F0400000000000000" pitchFamily="34" charset="-128"/>
              </a:rPr>
              <a:t>2022</a:t>
            </a:r>
            <a:r>
              <a:rPr lang="ja-JP" altLang="en-US">
                <a:latin typeface="Hiragino Maru Gothic ProN W4" panose="020F0400000000000000" pitchFamily="34" charset="-128"/>
                <a:ea typeface="Hiragino Maru Gothic ProN W4" panose="020F0400000000000000" pitchFamily="34" charset="-128"/>
              </a:rPr>
              <a:t>を</a:t>
            </a:r>
            <a:r>
              <a:rPr lang="ja-JP" altLang="en-US" sz="1800">
                <a:latin typeface="Hiragino Maru Gothic ProN W4" panose="020F0400000000000000" pitchFamily="34" charset="-128"/>
                <a:ea typeface="Hiragino Maru Gothic ProN W4" panose="020F0400000000000000" pitchFamily="34" charset="-128"/>
              </a:rPr>
              <a:t>開催</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　対象：医学科</a:t>
            </a:r>
            <a:r>
              <a:rPr lang="en-US" altLang="ja-JP">
                <a:latin typeface="Hiragino Maru Gothic ProN W4" panose="020F0400000000000000" pitchFamily="34" charset="-128"/>
                <a:ea typeface="Hiragino Maru Gothic ProN W4" panose="020F0400000000000000" pitchFamily="34" charset="-128"/>
              </a:rPr>
              <a:t> or </a:t>
            </a:r>
            <a:r>
              <a:rPr lang="ja-JP" altLang="en-US">
                <a:latin typeface="Hiragino Maru Gothic ProN W4" panose="020F0400000000000000" pitchFamily="34" charset="-128"/>
                <a:ea typeface="Hiragino Maru Gothic ProN W4" panose="020F0400000000000000" pitchFamily="34" charset="-128"/>
              </a:rPr>
              <a:t>歯学科を有する全ての医療系大学の教員</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コース登録人数計</a:t>
            </a:r>
            <a:r>
              <a:rPr lang="en-US" altLang="ja-JP">
                <a:latin typeface="Hiragino Maru Gothic ProN W4" panose="020F0400000000000000" pitchFamily="34" charset="-128"/>
                <a:ea typeface="Hiragino Maru Gothic ProN W4" panose="020F0400000000000000" pitchFamily="34" charset="-128"/>
              </a:rPr>
              <a:t>141</a:t>
            </a:r>
            <a:r>
              <a:rPr lang="ja-JP" altLang="en-US">
                <a:latin typeface="Hiragino Maru Gothic ProN W4" panose="020F0400000000000000" pitchFamily="34" charset="-128"/>
                <a:ea typeface="Hiragino Maru Gothic ProN W4" panose="020F0400000000000000" pitchFamily="34" charset="-128"/>
              </a:rPr>
              <a:t>人</a:t>
            </a:r>
            <a:r>
              <a:rPr lang="en-US" altLang="ja-JP">
                <a:latin typeface="Hiragino Maru Gothic ProN W4" panose="020F0400000000000000" pitchFamily="34" charset="-128"/>
                <a:ea typeface="Hiragino Maru Gothic ProN W4" panose="020F0400000000000000" pitchFamily="34" charset="-128"/>
              </a:rPr>
              <a:t>)</a:t>
            </a:r>
          </a:p>
          <a:p>
            <a:r>
              <a:rPr lang="ja-JP" altLang="en-US" sz="1800">
                <a:latin typeface="Hiragino Maru Gothic ProN W4" panose="020F0400000000000000" pitchFamily="34" charset="-128"/>
                <a:ea typeface="Hiragino Maru Gothic ProN W4" panose="020F0400000000000000" pitchFamily="34" charset="-128"/>
              </a:rPr>
              <a:t>　これまでの取組みの説明と</a:t>
            </a:r>
            <a:r>
              <a:rPr lang="ja-JP" altLang="en-US">
                <a:latin typeface="Hiragino Maru Gothic ProN W4" panose="020F0400000000000000" pitchFamily="34" charset="-128"/>
                <a:ea typeface="Hiragino Maru Gothic ProN W4" panose="020F0400000000000000" pitchFamily="34" charset="-128"/>
              </a:rPr>
              <a:t>「医療と</a:t>
            </a:r>
            <a:r>
              <a:rPr lang="en-US" altLang="ja-JP">
                <a:latin typeface="Hiragino Maru Gothic ProN W4" panose="020F0400000000000000" pitchFamily="34" charset="-128"/>
                <a:ea typeface="Hiragino Maru Gothic ProN W4" panose="020F0400000000000000" pitchFamily="34" charset="-128"/>
              </a:rPr>
              <a:t>AI</a:t>
            </a:r>
            <a:r>
              <a:rPr lang="ja-JP" altLang="en-US">
                <a:latin typeface="Hiragino Maru Gothic ProN W4" panose="020F0400000000000000" pitchFamily="34" charset="-128"/>
                <a:ea typeface="Hiragino Maru Gothic ProN W4" panose="020F0400000000000000" pitchFamily="34" charset="-128"/>
              </a:rPr>
              <a:t>・ビッグデータ入門」の縮小版の演習体験</a:t>
            </a:r>
            <a:endParaRPr lang="en-US" altLang="ja-JP">
              <a:latin typeface="Hiragino Maru Gothic ProN W4" panose="020F0400000000000000" pitchFamily="34" charset="-128"/>
              <a:ea typeface="Hiragino Maru Gothic ProN W4" panose="020F0400000000000000" pitchFamily="34" charset="-128"/>
            </a:endParaRPr>
          </a:p>
          <a:p>
            <a:r>
              <a:rPr lang="ja-JP" altLang="en-US" sz="1800">
                <a:latin typeface="Hiragino Maru Gothic ProN W4" panose="020F0400000000000000" pitchFamily="34" charset="-128"/>
                <a:ea typeface="Hiragino Maru Gothic ProN W4" panose="020F0400000000000000" pitchFamily="34" charset="-128"/>
              </a:rPr>
              <a:t>・「医療と</a:t>
            </a:r>
            <a:r>
              <a:rPr lang="en-US" altLang="ja-JP" sz="1800">
                <a:latin typeface="Hiragino Maru Gothic ProN W4" panose="020F0400000000000000" pitchFamily="34" charset="-128"/>
                <a:ea typeface="Hiragino Maru Gothic ProN W4" panose="020F0400000000000000" pitchFamily="34" charset="-128"/>
              </a:rPr>
              <a:t>AI</a:t>
            </a:r>
            <a:r>
              <a:rPr lang="ja-JP" altLang="en-US" sz="1800">
                <a:latin typeface="Hiragino Maru Gothic ProN W4" panose="020F0400000000000000" pitchFamily="34" charset="-128"/>
                <a:ea typeface="Hiragino Maru Gothic ProN W4" panose="020F0400000000000000" pitchFamily="34" charset="-128"/>
              </a:rPr>
              <a:t>・ビッグデータ入門」および医療系数理</a:t>
            </a:r>
            <a:r>
              <a:rPr lang="en-US" altLang="ja-JP" sz="1800">
                <a:latin typeface="Hiragino Maru Gothic ProN W4" panose="020F0400000000000000" pitchFamily="34" charset="-128"/>
                <a:ea typeface="Hiragino Maru Gothic ProN W4" panose="020F0400000000000000" pitchFamily="34" charset="-128"/>
              </a:rPr>
              <a:t>DS</a:t>
            </a:r>
            <a:r>
              <a:rPr lang="ja-JP" altLang="en-US" sz="1800">
                <a:latin typeface="Hiragino Maru Gothic ProN W4" panose="020F0400000000000000" pitchFamily="34" charset="-128"/>
                <a:ea typeface="Hiragino Maru Gothic ProN W4" panose="020F0400000000000000" pitchFamily="34" charset="-128"/>
              </a:rPr>
              <a:t>ワークショップの内容を　</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　</a:t>
            </a:r>
            <a:r>
              <a:rPr lang="en-US" altLang="ja-JP" sz="1800">
                <a:latin typeface="Hiragino Maru Gothic ProN W4" panose="020F0400000000000000" pitchFamily="34" charset="-128"/>
                <a:ea typeface="Hiragino Maru Gothic ProN W4" panose="020F0400000000000000" pitchFamily="34" charset="-128"/>
              </a:rPr>
              <a:t>Github</a:t>
            </a:r>
            <a:r>
              <a:rPr lang="ja-JP" altLang="en-US" sz="1800">
                <a:latin typeface="Hiragino Maru Gothic ProN W4" panose="020F0400000000000000" pitchFamily="34" charset="-128"/>
                <a:ea typeface="Hiragino Maru Gothic ProN W4" panose="020F0400000000000000" pitchFamily="34" charset="-128"/>
              </a:rPr>
              <a:t>にて公開</a:t>
            </a:r>
            <a:r>
              <a:rPr lang="en-US" altLang="ja-JP" sz="1800">
                <a:latin typeface="Hiragino Maru Gothic ProN W4" panose="020F0400000000000000" pitchFamily="34" charset="-128"/>
                <a:ea typeface="Hiragino Maru Gothic ProN W4" panose="020F0400000000000000" pitchFamily="34" charset="-128"/>
              </a:rPr>
              <a:t> (http://github.com/TMDU-AI/workshop2022)</a:t>
            </a:r>
            <a:endParaRPr lang="ja-JP" altLang="en-US" sz="1800">
              <a:latin typeface="Hiragino Maru Gothic ProN W4" panose="020F0400000000000000" pitchFamily="34" charset="-128"/>
              <a:ea typeface="Hiragino Maru Gothic ProN W4" panose="020F0400000000000000" pitchFamily="34" charset="-128"/>
            </a:endParaRPr>
          </a:p>
        </p:txBody>
      </p:sp>
      <p:sp>
        <p:nvSpPr>
          <p:cNvPr id="8" name="テキスト ボックス 7">
            <a:extLst>
              <a:ext uri="{FF2B5EF4-FFF2-40B4-BE49-F238E27FC236}">
                <a16:creationId xmlns:a16="http://schemas.microsoft.com/office/drawing/2014/main" id="{073CE4FD-B734-F7CA-2F7D-8AEA941D11CA}"/>
              </a:ext>
            </a:extLst>
          </p:cNvPr>
          <p:cNvSpPr txBox="1"/>
          <p:nvPr/>
        </p:nvSpPr>
        <p:spPr>
          <a:xfrm>
            <a:off x="2302701" y="4207544"/>
            <a:ext cx="8906326" cy="1200329"/>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a:t>
            </a:r>
            <a:r>
              <a:rPr lang="ja-JP" altLang="en-US" sz="1800">
                <a:solidFill>
                  <a:srgbClr val="FF0000"/>
                </a:solidFill>
                <a:latin typeface="Hiragino Maru Gothic ProN W4" panose="020F0400000000000000" pitchFamily="34" charset="-128"/>
                <a:ea typeface="Hiragino Maru Gothic ProN W4" panose="020F0400000000000000" pitchFamily="34" charset="-128"/>
              </a:rPr>
              <a:t>第</a:t>
            </a:r>
            <a:r>
              <a:rPr lang="en-US" altLang="ja-JP">
                <a:solidFill>
                  <a:srgbClr val="FF0000"/>
                </a:solidFill>
                <a:latin typeface="Hiragino Maru Gothic ProN W4" panose="020F0400000000000000" pitchFamily="34" charset="-128"/>
                <a:ea typeface="Hiragino Maru Gothic ProN W4" panose="020F0400000000000000" pitchFamily="34" charset="-128"/>
              </a:rPr>
              <a:t>55</a:t>
            </a:r>
            <a:r>
              <a:rPr lang="ja-JP" altLang="en-US">
                <a:solidFill>
                  <a:srgbClr val="FF0000"/>
                </a:solidFill>
                <a:latin typeface="Hiragino Maru Gothic ProN W4" panose="020F0400000000000000" pitchFamily="34" charset="-128"/>
                <a:ea typeface="Hiragino Maru Gothic ProN W4" panose="020F0400000000000000" pitchFamily="34" charset="-128"/>
              </a:rPr>
              <a:t>回日本医学教育学会大会にてワークショップ開催</a:t>
            </a:r>
            <a:endParaRPr lang="en-US" altLang="ja-JP">
              <a:solidFill>
                <a:srgbClr val="FF0000"/>
              </a:solidFill>
              <a:latin typeface="Hiragino Maru Gothic ProN W4" panose="020F0400000000000000" pitchFamily="34" charset="-128"/>
              <a:ea typeface="Hiragino Maru Gothic ProN W4" panose="020F0400000000000000" pitchFamily="34" charset="-128"/>
            </a:endParaRPr>
          </a:p>
          <a:p>
            <a:r>
              <a:rPr lang="ja-JP" altLang="en-US" sz="1800">
                <a:latin typeface="Hiragino Maru Gothic ProN W4" panose="020F0400000000000000" pitchFamily="34" charset="-128"/>
                <a:ea typeface="Hiragino Maru Gothic ProN W4" panose="020F0400000000000000" pitchFamily="34" charset="-128"/>
              </a:rPr>
              <a:t>・文部科学省「数理・データサイエンス・</a:t>
            </a:r>
            <a:r>
              <a:rPr lang="en-US" altLang="ja-JP" sz="1800">
                <a:latin typeface="Hiragino Maru Gothic ProN W4" panose="020F0400000000000000" pitchFamily="34" charset="-128"/>
                <a:ea typeface="Hiragino Maru Gothic ProN W4" panose="020F0400000000000000" pitchFamily="34" charset="-128"/>
              </a:rPr>
              <a:t>AI</a:t>
            </a:r>
            <a:r>
              <a:rPr lang="ja-JP" altLang="en-US" sz="1800">
                <a:latin typeface="Hiragino Maru Gothic ProN W4" panose="020F0400000000000000" pitchFamily="34" charset="-128"/>
                <a:ea typeface="Hiragino Maru Gothic ProN W4" panose="020F0400000000000000" pitchFamily="34" charset="-128"/>
              </a:rPr>
              <a:t>教育プログラム認定制度」</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　</a:t>
            </a:r>
            <a:r>
              <a:rPr lang="ja-JP" altLang="en-US" sz="1800">
                <a:latin typeface="Hiragino Maru Gothic ProN W4" panose="020F0400000000000000" pitchFamily="34" charset="-128"/>
                <a:ea typeface="Hiragino Maru Gothic ProN W4" panose="020F0400000000000000" pitchFamily="34" charset="-128"/>
              </a:rPr>
              <a:t>リテラシーレベルおよびリテラシーレベルプラス認定</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a:t>
            </a:r>
            <a:r>
              <a:rPr lang="ja-JP" altLang="en-US">
                <a:solidFill>
                  <a:srgbClr val="FF0000"/>
                </a:solidFill>
                <a:latin typeface="Hiragino Maru Gothic ProN W4" panose="020F0400000000000000" pitchFamily="34" charset="-128"/>
                <a:ea typeface="Hiragino Maru Gothic ProN W4" panose="020F0400000000000000" pitchFamily="34" charset="-128"/>
              </a:rPr>
              <a:t>医療系数理</a:t>
            </a:r>
            <a:r>
              <a:rPr lang="en-US" altLang="ja-JP">
                <a:solidFill>
                  <a:srgbClr val="FF0000"/>
                </a:solidFill>
                <a:latin typeface="Hiragino Maru Gothic ProN W4" panose="020F0400000000000000" pitchFamily="34" charset="-128"/>
                <a:ea typeface="Hiragino Maru Gothic ProN W4" panose="020F0400000000000000" pitchFamily="34" charset="-128"/>
              </a:rPr>
              <a:t>DS</a:t>
            </a:r>
            <a:r>
              <a:rPr lang="ja-JP" altLang="en-US">
                <a:solidFill>
                  <a:srgbClr val="FF0000"/>
                </a:solidFill>
                <a:latin typeface="Hiragino Maru Gothic ProN W4" panose="020F0400000000000000" pitchFamily="34" charset="-128"/>
                <a:ea typeface="Hiragino Maru Gothic ProN W4" panose="020F0400000000000000" pitchFamily="34" charset="-128"/>
              </a:rPr>
              <a:t>ワークショップ</a:t>
            </a:r>
            <a:r>
              <a:rPr lang="en-US" altLang="ja-JP">
                <a:solidFill>
                  <a:srgbClr val="FF0000"/>
                </a:solidFill>
                <a:latin typeface="Hiragino Maru Gothic ProN W4" panose="020F0400000000000000" pitchFamily="34" charset="-128"/>
                <a:ea typeface="Hiragino Maru Gothic ProN W4" panose="020F0400000000000000" pitchFamily="34" charset="-128"/>
              </a:rPr>
              <a:t>2023</a:t>
            </a:r>
            <a:r>
              <a:rPr lang="ja-JP" altLang="en-US">
                <a:latin typeface="Hiragino Maru Gothic ProN W4" panose="020F0400000000000000" pitchFamily="34" charset="-128"/>
                <a:ea typeface="Hiragino Maru Gothic ProN W4" panose="020F0400000000000000" pitchFamily="34" charset="-128"/>
              </a:rPr>
              <a:t>を開催</a:t>
            </a:r>
            <a:r>
              <a:rPr lang="en-US" altLang="ja-JP">
                <a:latin typeface="Hiragino Maru Gothic ProN W4" panose="020F0400000000000000" pitchFamily="34" charset="-128"/>
                <a:ea typeface="Hiragino Maru Gothic ProN W4" panose="020F0400000000000000" pitchFamily="34" charset="-128"/>
              </a:rPr>
              <a:t>(3</a:t>
            </a:r>
            <a:r>
              <a:rPr lang="ja-JP" altLang="en-US">
                <a:latin typeface="Hiragino Maru Gothic ProN W4" panose="020F0400000000000000" pitchFamily="34" charset="-128"/>
                <a:ea typeface="Hiragino Maru Gothic ProN W4" panose="020F0400000000000000" pitchFamily="34" charset="-128"/>
              </a:rPr>
              <a:t>月</a:t>
            </a:r>
            <a:r>
              <a:rPr lang="en-US" altLang="ja-JP">
                <a:latin typeface="Hiragino Maru Gothic ProN W4" panose="020F0400000000000000" pitchFamily="34" charset="-128"/>
                <a:ea typeface="Hiragino Maru Gothic ProN W4" panose="020F0400000000000000" pitchFamily="34" charset="-128"/>
              </a:rPr>
              <a:t>)</a:t>
            </a:r>
            <a:endParaRPr lang="ja-JP" altLang="en-US" sz="1800">
              <a:latin typeface="Hiragino Maru Gothic ProN W4" panose="020F0400000000000000" pitchFamily="34" charset="-128"/>
              <a:ea typeface="Hiragino Maru Gothic ProN W4" panose="020F0400000000000000" pitchFamily="34" charset="-128"/>
            </a:endParaRPr>
          </a:p>
        </p:txBody>
      </p:sp>
      <p:sp>
        <p:nvSpPr>
          <p:cNvPr id="9" name="テキスト ボックス 8">
            <a:extLst>
              <a:ext uri="{FF2B5EF4-FFF2-40B4-BE49-F238E27FC236}">
                <a16:creationId xmlns:a16="http://schemas.microsoft.com/office/drawing/2014/main" id="{B3205CED-19B2-F8A2-C1AD-9E053C4E47FE}"/>
              </a:ext>
            </a:extLst>
          </p:cNvPr>
          <p:cNvSpPr txBox="1"/>
          <p:nvPr/>
        </p:nvSpPr>
        <p:spPr>
          <a:xfrm>
            <a:off x="475016" y="1744533"/>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sz="1800">
                <a:latin typeface="Hiragino Maru Gothic ProN W4" panose="020F0400000000000000" pitchFamily="34" charset="-128"/>
                <a:ea typeface="Hiragino Maru Gothic ProN W4" panose="020F0400000000000000" pitchFamily="34" charset="-128"/>
              </a:rPr>
              <a:t>3</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10" name="テキスト ボックス 9">
            <a:extLst>
              <a:ext uri="{FF2B5EF4-FFF2-40B4-BE49-F238E27FC236}">
                <a16:creationId xmlns:a16="http://schemas.microsoft.com/office/drawing/2014/main" id="{A82FC601-D6FD-9BAD-1BDA-C07968F376EB}"/>
              </a:ext>
            </a:extLst>
          </p:cNvPr>
          <p:cNvSpPr txBox="1"/>
          <p:nvPr/>
        </p:nvSpPr>
        <p:spPr>
          <a:xfrm>
            <a:off x="2309060" y="1723554"/>
            <a:ext cx="8906326" cy="646331"/>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a:t>
            </a:r>
            <a:r>
              <a:rPr lang="ja-JP" altLang="en-US" sz="1800">
                <a:solidFill>
                  <a:srgbClr val="FF0000"/>
                </a:solidFill>
                <a:latin typeface="Hiragino Maru Gothic ProN W4" panose="020F0400000000000000" pitchFamily="34" charset="-128"/>
                <a:ea typeface="Hiragino Maru Gothic ProN W4" panose="020F0400000000000000" pitchFamily="34" charset="-128"/>
              </a:rPr>
              <a:t>本学主催のワークショップ</a:t>
            </a:r>
            <a:r>
              <a:rPr lang="ja-JP" altLang="en-US" sz="1800">
                <a:latin typeface="Hiragino Maru Gothic ProN W4" panose="020F0400000000000000" pitchFamily="34" charset="-128"/>
                <a:ea typeface="Hiragino Maru Gothic ProN W4" panose="020F0400000000000000" pitchFamily="34" charset="-128"/>
              </a:rPr>
              <a:t>にて演習教材を配布</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sz="1800">
                <a:latin typeface="Hiragino Maru Gothic ProN W4" panose="020F0400000000000000" pitchFamily="34" charset="-128"/>
                <a:ea typeface="Hiragino Maru Gothic ProN W4" panose="020F0400000000000000" pitchFamily="34" charset="-128"/>
              </a:rPr>
              <a:t>・第</a:t>
            </a:r>
            <a:r>
              <a:rPr lang="en-US" altLang="ja-JP" sz="1800">
                <a:latin typeface="Hiragino Maru Gothic ProN W4" panose="020F0400000000000000" pitchFamily="34" charset="-128"/>
                <a:ea typeface="Hiragino Maru Gothic ProN W4" panose="020F0400000000000000" pitchFamily="34" charset="-128"/>
              </a:rPr>
              <a:t>16</a:t>
            </a:r>
            <a:r>
              <a:rPr lang="ja-JP" altLang="en-US" sz="1800">
                <a:latin typeface="Hiragino Maru Gothic ProN W4" panose="020F0400000000000000" pitchFamily="34" charset="-128"/>
                <a:ea typeface="Hiragino Maru Gothic ProN W4" panose="020F0400000000000000" pitchFamily="34" charset="-128"/>
              </a:rPr>
              <a:t>回医療系</a:t>
            </a:r>
            <a:r>
              <a:rPr lang="en-US" altLang="ja-JP" sz="1800">
                <a:latin typeface="Hiragino Maru Gothic ProN W4" panose="020F0400000000000000" pitchFamily="34" charset="-128"/>
                <a:ea typeface="Hiragino Maru Gothic ProN W4" panose="020F0400000000000000" pitchFamily="34" charset="-128"/>
              </a:rPr>
              <a:t>e</a:t>
            </a:r>
            <a:r>
              <a:rPr lang="ja-JP" altLang="en-US" sz="1800">
                <a:latin typeface="Hiragino Maru Gothic ProN W4" panose="020F0400000000000000" pitchFamily="34" charset="-128"/>
                <a:ea typeface="Hiragino Maru Gothic ProN W4" panose="020F0400000000000000" pitchFamily="34" charset="-128"/>
              </a:rPr>
              <a:t>ラーニング全国交流会にて本取組みを発表</a:t>
            </a:r>
            <a:r>
              <a:rPr lang="en-US" altLang="ja-JP" sz="1800">
                <a:latin typeface="Hiragino Maru Gothic ProN W4" panose="020F0400000000000000" pitchFamily="34" charset="-128"/>
                <a:ea typeface="Hiragino Maru Gothic ProN W4" panose="020F0400000000000000" pitchFamily="34" charset="-128"/>
              </a:rPr>
              <a:t>(</a:t>
            </a:r>
            <a:r>
              <a:rPr lang="ja-JP" altLang="en-US" sz="1800">
                <a:latin typeface="Hiragino Maru Gothic ProN W4" panose="020F0400000000000000" pitchFamily="34" charset="-128"/>
                <a:ea typeface="Hiragino Maru Gothic ProN W4" panose="020F0400000000000000" pitchFamily="34" charset="-128"/>
              </a:rPr>
              <a:t>奨励賞</a:t>
            </a:r>
            <a:r>
              <a:rPr lang="en-US" altLang="ja-JP" sz="1800">
                <a:latin typeface="Hiragino Maru Gothic ProN W4" panose="020F0400000000000000" pitchFamily="34" charset="-128"/>
                <a:ea typeface="Hiragino Maru Gothic ProN W4" panose="020F0400000000000000" pitchFamily="34" charset="-128"/>
              </a:rPr>
              <a:t>)</a:t>
            </a:r>
            <a:endParaRPr lang="ja-JP" altLang="en-US" sz="1800">
              <a:latin typeface="Hiragino Maru Gothic ProN W4" panose="020F0400000000000000" pitchFamily="34" charset="-128"/>
              <a:ea typeface="Hiragino Maru Gothic ProN W4" panose="020F0400000000000000" pitchFamily="34" charset="-128"/>
            </a:endParaRPr>
          </a:p>
        </p:txBody>
      </p:sp>
      <p:sp>
        <p:nvSpPr>
          <p:cNvPr id="11" name="テキスト ボックス 10">
            <a:extLst>
              <a:ext uri="{FF2B5EF4-FFF2-40B4-BE49-F238E27FC236}">
                <a16:creationId xmlns:a16="http://schemas.microsoft.com/office/drawing/2014/main" id="{914D9043-B27A-E9AA-9CE2-29E7DE4F249F}"/>
              </a:ext>
            </a:extLst>
          </p:cNvPr>
          <p:cNvSpPr txBox="1"/>
          <p:nvPr/>
        </p:nvSpPr>
        <p:spPr>
          <a:xfrm>
            <a:off x="475016" y="1128019"/>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a:latin typeface="Hiragino Maru Gothic ProN W4" panose="020F0400000000000000" pitchFamily="34" charset="-128"/>
                <a:ea typeface="Hiragino Maru Gothic ProN W4" panose="020F0400000000000000" pitchFamily="34" charset="-128"/>
              </a:rPr>
              <a:t>2</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12" name="テキスト ボックス 11">
            <a:extLst>
              <a:ext uri="{FF2B5EF4-FFF2-40B4-BE49-F238E27FC236}">
                <a16:creationId xmlns:a16="http://schemas.microsoft.com/office/drawing/2014/main" id="{61B6BB44-5464-6614-0936-540D1A564846}"/>
              </a:ext>
            </a:extLst>
          </p:cNvPr>
          <p:cNvSpPr txBox="1"/>
          <p:nvPr/>
        </p:nvSpPr>
        <p:spPr>
          <a:xfrm>
            <a:off x="2314802" y="1139657"/>
            <a:ext cx="9126390" cy="369332"/>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a:t>
            </a:r>
            <a:r>
              <a:rPr lang="ja-JP" altLang="en-US" sz="1800">
                <a:solidFill>
                  <a:srgbClr val="FF0000"/>
                </a:solidFill>
                <a:latin typeface="Hiragino Maru Gothic ProN W4" panose="020F0400000000000000" pitchFamily="34" charset="-128"/>
                <a:ea typeface="Hiragino Maru Gothic ProN W4" panose="020F0400000000000000" pitchFamily="34" charset="-128"/>
              </a:rPr>
              <a:t>関東ブロック第</a:t>
            </a:r>
            <a:r>
              <a:rPr lang="en-US" altLang="ja-JP" sz="1800">
                <a:solidFill>
                  <a:srgbClr val="FF0000"/>
                </a:solidFill>
                <a:latin typeface="Hiragino Maru Gothic ProN W4" panose="020F0400000000000000" pitchFamily="34" charset="-128"/>
                <a:ea typeface="Hiragino Maru Gothic ProN W4" panose="020F0400000000000000" pitchFamily="34" charset="-128"/>
              </a:rPr>
              <a:t>6</a:t>
            </a:r>
            <a:r>
              <a:rPr lang="ja-JP" altLang="en-US" sz="1800">
                <a:solidFill>
                  <a:srgbClr val="FF0000"/>
                </a:solidFill>
                <a:latin typeface="Hiragino Maru Gothic ProN W4" panose="020F0400000000000000" pitchFamily="34" charset="-128"/>
                <a:ea typeface="Hiragino Maru Gothic ProN W4" panose="020F0400000000000000" pitchFamily="34" charset="-128"/>
              </a:rPr>
              <a:t>回ワークショップ</a:t>
            </a:r>
            <a:r>
              <a:rPr lang="ja-JP" altLang="en-US" sz="1800">
                <a:latin typeface="Hiragino Maru Gothic ProN W4" panose="020F0400000000000000" pitchFamily="34" charset="-128"/>
                <a:ea typeface="Hiragino Maru Gothic ProN W4" panose="020F0400000000000000" pitchFamily="34" charset="-128"/>
              </a:rPr>
              <a:t>にて本取組みを紹介</a:t>
            </a:r>
            <a:r>
              <a:rPr lang="en-US" altLang="ja-JP" sz="1800">
                <a:latin typeface="Hiragino Maru Gothic ProN W4" panose="020F0400000000000000" pitchFamily="34" charset="-128"/>
                <a:ea typeface="Hiragino Maru Gothic ProN W4" panose="020F0400000000000000" pitchFamily="34" charset="-128"/>
              </a:rPr>
              <a:t>(</a:t>
            </a:r>
            <a:r>
              <a:rPr lang="ja-JP" altLang="en-US" sz="1800">
                <a:latin typeface="Hiragino Maru Gothic ProN W4" panose="020F0400000000000000" pitchFamily="34" charset="-128"/>
                <a:ea typeface="Hiragino Maru Gothic ProN W4" panose="020F0400000000000000" pitchFamily="34" charset="-128"/>
              </a:rPr>
              <a:t>本学とコンソーシアム共催</a:t>
            </a:r>
            <a:r>
              <a:rPr lang="en-US" altLang="ja-JP" sz="1800">
                <a:latin typeface="Hiragino Maru Gothic ProN W4" panose="020F0400000000000000" pitchFamily="34" charset="-128"/>
                <a:ea typeface="Hiragino Maru Gothic ProN W4" panose="020F0400000000000000" pitchFamily="34" charset="-128"/>
              </a:rPr>
              <a:t>)</a:t>
            </a:r>
            <a:endParaRPr lang="ja-JP" altLang="en-US" sz="1800">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579C22A2-42AC-7201-DF27-F51CBAD8B6DB}"/>
              </a:ext>
            </a:extLst>
          </p:cNvPr>
          <p:cNvSpPr txBox="1"/>
          <p:nvPr/>
        </p:nvSpPr>
        <p:spPr>
          <a:xfrm>
            <a:off x="395671" y="5524176"/>
            <a:ext cx="2224641"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a:latin typeface="Hiragino Maru Gothic ProN W4" panose="020F0400000000000000" pitchFamily="34" charset="-128"/>
                <a:ea typeface="Hiragino Maru Gothic ProN W4" panose="020F0400000000000000" pitchFamily="34" charset="-128"/>
              </a:rPr>
              <a:t>6</a:t>
            </a:r>
            <a:r>
              <a:rPr lang="ja-JP" altLang="en-US" sz="1800">
                <a:latin typeface="Hiragino Maru Gothic ProN W4" panose="020F0400000000000000" pitchFamily="34" charset="-128"/>
                <a:ea typeface="Hiragino Maru Gothic ProN W4" panose="020F0400000000000000" pitchFamily="34" charset="-128"/>
              </a:rPr>
              <a:t>年度以降</a:t>
            </a:r>
          </a:p>
        </p:txBody>
      </p:sp>
      <p:sp>
        <p:nvSpPr>
          <p:cNvPr id="16" name="テキスト ボックス 15">
            <a:extLst>
              <a:ext uri="{FF2B5EF4-FFF2-40B4-BE49-F238E27FC236}">
                <a16:creationId xmlns:a16="http://schemas.microsoft.com/office/drawing/2014/main" id="{47E30C1C-2ED7-94E5-473B-1C5AE69BFF66}"/>
              </a:ext>
            </a:extLst>
          </p:cNvPr>
          <p:cNvSpPr txBox="1"/>
          <p:nvPr/>
        </p:nvSpPr>
        <p:spPr>
          <a:xfrm>
            <a:off x="2302701" y="5512511"/>
            <a:ext cx="8906326" cy="1200329"/>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a:t>
            </a:r>
            <a:r>
              <a:rPr lang="ja-JP" altLang="en-US" sz="1800">
                <a:solidFill>
                  <a:srgbClr val="FF0000"/>
                </a:solidFill>
                <a:latin typeface="Hiragino Maru Gothic ProN W4" panose="020F0400000000000000" pitchFamily="34" charset="-128"/>
                <a:ea typeface="Hiragino Maru Gothic ProN W4" panose="020F0400000000000000" pitchFamily="34" charset="-128"/>
              </a:rPr>
              <a:t>第</a:t>
            </a:r>
            <a:r>
              <a:rPr lang="en-US" altLang="ja-JP">
                <a:solidFill>
                  <a:srgbClr val="FF0000"/>
                </a:solidFill>
                <a:latin typeface="Hiragino Maru Gothic ProN W4" panose="020F0400000000000000" pitchFamily="34" charset="-128"/>
                <a:ea typeface="Hiragino Maru Gothic ProN W4" panose="020F0400000000000000" pitchFamily="34" charset="-128"/>
              </a:rPr>
              <a:t>56</a:t>
            </a:r>
            <a:r>
              <a:rPr lang="ja-JP" altLang="en-US">
                <a:solidFill>
                  <a:srgbClr val="FF0000"/>
                </a:solidFill>
                <a:latin typeface="Hiragino Maru Gothic ProN W4" panose="020F0400000000000000" pitchFamily="34" charset="-128"/>
                <a:ea typeface="Hiragino Maru Gothic ProN W4" panose="020F0400000000000000" pitchFamily="34" charset="-128"/>
              </a:rPr>
              <a:t>回日本医学教育学会大会にてワークショップ実施予定</a:t>
            </a:r>
            <a:endParaRPr lang="en-US" altLang="ja-JP">
              <a:solidFill>
                <a:srgbClr val="FF0000"/>
              </a:solidFill>
              <a:latin typeface="Hiragino Maru Gothic ProN W4" panose="020F0400000000000000" pitchFamily="34" charset="-128"/>
              <a:ea typeface="Hiragino Maru Gothic ProN W4" panose="020F0400000000000000" pitchFamily="34" charset="-128"/>
            </a:endParaRPr>
          </a:p>
          <a:p>
            <a:r>
              <a:rPr lang="ja-JP" altLang="en-US" sz="1800">
                <a:latin typeface="Hiragino Maru Gothic ProN W4" panose="020F0400000000000000" pitchFamily="34" charset="-128"/>
                <a:ea typeface="Hiragino Maru Gothic ProN W4" panose="020F0400000000000000" pitchFamily="34" charset="-128"/>
              </a:rPr>
              <a:t>・文部科学省「数理・データサイエンス・</a:t>
            </a:r>
            <a:r>
              <a:rPr lang="en-US" altLang="ja-JP" sz="1800">
                <a:latin typeface="Hiragino Maru Gothic ProN W4" panose="020F0400000000000000" pitchFamily="34" charset="-128"/>
                <a:ea typeface="Hiragino Maru Gothic ProN W4" panose="020F0400000000000000" pitchFamily="34" charset="-128"/>
              </a:rPr>
              <a:t>AI</a:t>
            </a:r>
            <a:r>
              <a:rPr lang="ja-JP" altLang="en-US" sz="1800">
                <a:latin typeface="Hiragino Maru Gothic ProN W4" panose="020F0400000000000000" pitchFamily="34" charset="-128"/>
                <a:ea typeface="Hiragino Maru Gothic ProN W4" panose="020F0400000000000000" pitchFamily="34" charset="-128"/>
              </a:rPr>
              <a:t>教育プログラム認定制度」</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　</a:t>
            </a:r>
            <a:r>
              <a:rPr lang="ja-JP" altLang="en-US" sz="1800">
                <a:latin typeface="Hiragino Maru Gothic ProN W4" panose="020F0400000000000000" pitchFamily="34" charset="-128"/>
                <a:ea typeface="Hiragino Maru Gothic ProN W4" panose="020F0400000000000000" pitchFamily="34" charset="-128"/>
              </a:rPr>
              <a:t>応用基礎レベル申請予定</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・医療系数理</a:t>
            </a:r>
            <a:r>
              <a:rPr lang="en-US" altLang="ja-JP">
                <a:latin typeface="Hiragino Maru Gothic ProN W4" panose="020F0400000000000000" pitchFamily="34" charset="-128"/>
                <a:ea typeface="Hiragino Maru Gothic ProN W4" panose="020F0400000000000000" pitchFamily="34" charset="-128"/>
              </a:rPr>
              <a:t>DS</a:t>
            </a:r>
            <a:r>
              <a:rPr lang="ja-JP" altLang="en-US">
                <a:latin typeface="Hiragino Maru Gothic ProN W4" panose="020F0400000000000000" pitchFamily="34" charset="-128"/>
                <a:ea typeface="Hiragino Maru Gothic ProN W4" panose="020F0400000000000000" pitchFamily="34" charset="-128"/>
              </a:rPr>
              <a:t>ワークショップ開催予定</a:t>
            </a:r>
            <a:endParaRPr lang="ja-JP" altLang="en-US" sz="18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748272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D2D25-E3DC-E783-009A-95951BD9FBA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B847F19-C4BB-90A9-59A6-80B95DF572E1}"/>
              </a:ext>
            </a:extLst>
          </p:cNvPr>
          <p:cNvSpPr txBox="1"/>
          <p:nvPr/>
        </p:nvSpPr>
        <p:spPr>
          <a:xfrm>
            <a:off x="4028767" y="336838"/>
            <a:ext cx="4134466" cy="523220"/>
          </a:xfrm>
          <a:prstGeom prst="rect">
            <a:avLst/>
          </a:prstGeom>
          <a:noFill/>
        </p:spPr>
        <p:txBody>
          <a:bodyPr wrap="none" rtlCol="0">
            <a:spAutoFit/>
          </a:bodyPr>
          <a:lstStyle/>
          <a:p>
            <a:pPr algn="ctr"/>
            <a:r>
              <a:rPr kumimoji="1" lang="ja-JP" altLang="en-US" sz="2800">
                <a:latin typeface="Hiragino Maru Gothic ProN W4" panose="020F0400000000000000" pitchFamily="34" charset="-128"/>
                <a:ea typeface="Hiragino Maru Gothic ProN W4" panose="020F0400000000000000" pitchFamily="34" charset="-128"/>
              </a:rPr>
              <a:t>普及・展開への取り組み</a:t>
            </a:r>
          </a:p>
        </p:txBody>
      </p:sp>
      <p:sp>
        <p:nvSpPr>
          <p:cNvPr id="3" name="・医療系数理DSワークショップの開催：11/10、11/17、12/1(18時~)…">
            <a:extLst>
              <a:ext uri="{FF2B5EF4-FFF2-40B4-BE49-F238E27FC236}">
                <a16:creationId xmlns:a16="http://schemas.microsoft.com/office/drawing/2014/main" id="{A5AA817D-DD02-321A-FA6B-50474692A6A2}"/>
              </a:ext>
            </a:extLst>
          </p:cNvPr>
          <p:cNvSpPr txBox="1"/>
          <p:nvPr/>
        </p:nvSpPr>
        <p:spPr>
          <a:xfrm>
            <a:off x="727388" y="2480387"/>
            <a:ext cx="1134141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indent="711200" algn="just" defTabSz="457200">
              <a:defRPr sz="3300">
                <a:latin typeface="ヒラギノ丸ゴ ProN W4"/>
                <a:ea typeface="ヒラギノ丸ゴ ProN W4"/>
                <a:cs typeface="ヒラギノ丸ゴ ProN W4"/>
                <a:sym typeface="ヒラギノ丸ゴ ProN W4"/>
              </a:defRPr>
            </a:pPr>
            <a:endParaRPr sz="2000"/>
          </a:p>
        </p:txBody>
      </p:sp>
      <p:sp>
        <p:nvSpPr>
          <p:cNvPr id="4" name="2023年度">
            <a:extLst>
              <a:ext uri="{FF2B5EF4-FFF2-40B4-BE49-F238E27FC236}">
                <a16:creationId xmlns:a16="http://schemas.microsoft.com/office/drawing/2014/main" id="{F2AB0CBA-BA32-51CD-442F-C50B357137EE}"/>
              </a:ext>
            </a:extLst>
          </p:cNvPr>
          <p:cNvSpPr txBox="1"/>
          <p:nvPr/>
        </p:nvSpPr>
        <p:spPr>
          <a:xfrm>
            <a:off x="1216056" y="4153898"/>
            <a:ext cx="1888947"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indent="711200" algn="just" defTabSz="457200">
              <a:defRPr sz="3300">
                <a:latin typeface="ヒラギノ丸ゴ ProN W4"/>
                <a:ea typeface="ヒラギノ丸ゴ ProN W4"/>
                <a:cs typeface="ヒラギノ丸ゴ ProN W4"/>
                <a:sym typeface="ヒラギノ丸ゴ ProN W4"/>
              </a:defRPr>
            </a:lvl1pPr>
          </a:lstStyle>
          <a:p>
            <a:pPr algn="l"/>
            <a:endParaRPr sz="1800"/>
          </a:p>
        </p:txBody>
      </p:sp>
      <p:sp>
        <p:nvSpPr>
          <p:cNvPr id="5" name="テキスト ボックス 4">
            <a:extLst>
              <a:ext uri="{FF2B5EF4-FFF2-40B4-BE49-F238E27FC236}">
                <a16:creationId xmlns:a16="http://schemas.microsoft.com/office/drawing/2014/main" id="{19926B38-32D1-4A32-496D-5E7ECAF8D30C}"/>
              </a:ext>
            </a:extLst>
          </p:cNvPr>
          <p:cNvSpPr txBox="1"/>
          <p:nvPr/>
        </p:nvSpPr>
        <p:spPr>
          <a:xfrm>
            <a:off x="475016" y="4217803"/>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sz="1800">
                <a:latin typeface="Hiragino Maru Gothic ProN W4" panose="020F0400000000000000" pitchFamily="34" charset="-128"/>
                <a:ea typeface="Hiragino Maru Gothic ProN W4" panose="020F0400000000000000" pitchFamily="34" charset="-128"/>
              </a:rPr>
              <a:t>5</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6" name="テキスト ボックス 5">
            <a:extLst>
              <a:ext uri="{FF2B5EF4-FFF2-40B4-BE49-F238E27FC236}">
                <a16:creationId xmlns:a16="http://schemas.microsoft.com/office/drawing/2014/main" id="{04FE7B43-3BD8-8B23-407F-BDBD9E51234B}"/>
              </a:ext>
            </a:extLst>
          </p:cNvPr>
          <p:cNvSpPr txBox="1"/>
          <p:nvPr/>
        </p:nvSpPr>
        <p:spPr>
          <a:xfrm>
            <a:off x="475016" y="2638616"/>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a:latin typeface="Hiragino Maru Gothic ProN W4" panose="020F0400000000000000" pitchFamily="34" charset="-128"/>
                <a:ea typeface="Hiragino Maru Gothic ProN W4" panose="020F0400000000000000" pitchFamily="34" charset="-128"/>
              </a:rPr>
              <a:t>4</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7" name="テキスト ボックス 6">
            <a:extLst>
              <a:ext uri="{FF2B5EF4-FFF2-40B4-BE49-F238E27FC236}">
                <a16:creationId xmlns:a16="http://schemas.microsoft.com/office/drawing/2014/main" id="{C1CED003-82AF-A814-AFA9-C62E73841009}"/>
              </a:ext>
            </a:extLst>
          </p:cNvPr>
          <p:cNvSpPr txBox="1"/>
          <p:nvPr/>
        </p:nvSpPr>
        <p:spPr>
          <a:xfrm>
            <a:off x="2309060" y="2638616"/>
            <a:ext cx="9598964" cy="1477328"/>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・医療系数理</a:t>
            </a:r>
            <a:r>
              <a:rPr lang="en-US" altLang="ja-JP" sz="1800">
                <a:latin typeface="Hiragino Maru Gothic ProN W4" panose="020F0400000000000000" pitchFamily="34" charset="-128"/>
                <a:ea typeface="Hiragino Maru Gothic ProN W4" panose="020F0400000000000000" pitchFamily="34" charset="-128"/>
              </a:rPr>
              <a:t>DS</a:t>
            </a:r>
            <a:r>
              <a:rPr lang="ja-JP" altLang="en-US" sz="1800">
                <a:latin typeface="Hiragino Maru Gothic ProN W4" panose="020F0400000000000000" pitchFamily="34" charset="-128"/>
                <a:ea typeface="Hiragino Maru Gothic ProN W4" panose="020F0400000000000000" pitchFamily="34" charset="-128"/>
              </a:rPr>
              <a:t>ワークショップ</a:t>
            </a:r>
            <a:r>
              <a:rPr lang="en-US" altLang="ja-JP" sz="1800">
                <a:latin typeface="Hiragino Maru Gothic ProN W4" panose="020F0400000000000000" pitchFamily="34" charset="-128"/>
                <a:ea typeface="Hiragino Maru Gothic ProN W4" panose="020F0400000000000000" pitchFamily="34" charset="-128"/>
              </a:rPr>
              <a:t>2022</a:t>
            </a:r>
            <a:r>
              <a:rPr lang="ja-JP" altLang="en-US">
                <a:latin typeface="Hiragino Maru Gothic ProN W4" panose="020F0400000000000000" pitchFamily="34" charset="-128"/>
                <a:ea typeface="Hiragino Maru Gothic ProN W4" panose="020F0400000000000000" pitchFamily="34" charset="-128"/>
              </a:rPr>
              <a:t>を</a:t>
            </a:r>
            <a:r>
              <a:rPr lang="ja-JP" altLang="en-US" sz="1800">
                <a:latin typeface="Hiragino Maru Gothic ProN W4" panose="020F0400000000000000" pitchFamily="34" charset="-128"/>
                <a:ea typeface="Hiragino Maru Gothic ProN W4" panose="020F0400000000000000" pitchFamily="34" charset="-128"/>
              </a:rPr>
              <a:t>開催</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　対象：医学科</a:t>
            </a:r>
            <a:r>
              <a:rPr lang="en-US" altLang="ja-JP">
                <a:latin typeface="Hiragino Maru Gothic ProN W4" panose="020F0400000000000000" pitchFamily="34" charset="-128"/>
                <a:ea typeface="Hiragino Maru Gothic ProN W4" panose="020F0400000000000000" pitchFamily="34" charset="-128"/>
              </a:rPr>
              <a:t> or </a:t>
            </a:r>
            <a:r>
              <a:rPr lang="ja-JP" altLang="en-US">
                <a:latin typeface="Hiragino Maru Gothic ProN W4" panose="020F0400000000000000" pitchFamily="34" charset="-128"/>
                <a:ea typeface="Hiragino Maru Gothic ProN W4" panose="020F0400000000000000" pitchFamily="34" charset="-128"/>
              </a:rPr>
              <a:t>歯学科を有する全ての医療系大学の教員</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コース登録人数計</a:t>
            </a:r>
            <a:r>
              <a:rPr lang="en-US" altLang="ja-JP">
                <a:latin typeface="Hiragino Maru Gothic ProN W4" panose="020F0400000000000000" pitchFamily="34" charset="-128"/>
                <a:ea typeface="Hiragino Maru Gothic ProN W4" panose="020F0400000000000000" pitchFamily="34" charset="-128"/>
              </a:rPr>
              <a:t>141</a:t>
            </a:r>
            <a:r>
              <a:rPr lang="ja-JP" altLang="en-US">
                <a:latin typeface="Hiragino Maru Gothic ProN W4" panose="020F0400000000000000" pitchFamily="34" charset="-128"/>
                <a:ea typeface="Hiragino Maru Gothic ProN W4" panose="020F0400000000000000" pitchFamily="34" charset="-128"/>
              </a:rPr>
              <a:t>人</a:t>
            </a:r>
            <a:r>
              <a:rPr lang="en-US" altLang="ja-JP">
                <a:latin typeface="Hiragino Maru Gothic ProN W4" panose="020F0400000000000000" pitchFamily="34" charset="-128"/>
                <a:ea typeface="Hiragino Maru Gothic ProN W4" panose="020F0400000000000000" pitchFamily="34" charset="-128"/>
              </a:rPr>
              <a:t>)</a:t>
            </a:r>
          </a:p>
          <a:p>
            <a:r>
              <a:rPr lang="ja-JP" altLang="en-US" sz="1800">
                <a:latin typeface="Hiragino Maru Gothic ProN W4" panose="020F0400000000000000" pitchFamily="34" charset="-128"/>
                <a:ea typeface="Hiragino Maru Gothic ProN W4" panose="020F0400000000000000" pitchFamily="34" charset="-128"/>
              </a:rPr>
              <a:t>　これまでの取組みの説明と</a:t>
            </a:r>
            <a:r>
              <a:rPr lang="ja-JP" altLang="en-US">
                <a:latin typeface="Hiragino Maru Gothic ProN W4" panose="020F0400000000000000" pitchFamily="34" charset="-128"/>
                <a:ea typeface="Hiragino Maru Gothic ProN W4" panose="020F0400000000000000" pitchFamily="34" charset="-128"/>
              </a:rPr>
              <a:t>「医療と</a:t>
            </a:r>
            <a:r>
              <a:rPr lang="en-US" altLang="ja-JP">
                <a:latin typeface="Hiragino Maru Gothic ProN W4" panose="020F0400000000000000" pitchFamily="34" charset="-128"/>
                <a:ea typeface="Hiragino Maru Gothic ProN W4" panose="020F0400000000000000" pitchFamily="34" charset="-128"/>
              </a:rPr>
              <a:t>AI</a:t>
            </a:r>
            <a:r>
              <a:rPr lang="ja-JP" altLang="en-US">
                <a:latin typeface="Hiragino Maru Gothic ProN W4" panose="020F0400000000000000" pitchFamily="34" charset="-128"/>
                <a:ea typeface="Hiragino Maru Gothic ProN W4" panose="020F0400000000000000" pitchFamily="34" charset="-128"/>
              </a:rPr>
              <a:t>・ビッグデータ入門」の縮小版の演習体験</a:t>
            </a:r>
            <a:endParaRPr lang="en-US" altLang="ja-JP">
              <a:latin typeface="Hiragino Maru Gothic ProN W4" panose="020F0400000000000000" pitchFamily="34" charset="-128"/>
              <a:ea typeface="Hiragino Maru Gothic ProN W4" panose="020F0400000000000000" pitchFamily="34" charset="-128"/>
            </a:endParaRPr>
          </a:p>
          <a:p>
            <a:r>
              <a:rPr lang="ja-JP" altLang="en-US" sz="1800">
                <a:solidFill>
                  <a:srgbClr val="FF0000"/>
                </a:solidFill>
                <a:latin typeface="Hiragino Maru Gothic ProN W4" panose="020F0400000000000000" pitchFamily="34" charset="-128"/>
                <a:ea typeface="Hiragino Maru Gothic ProN W4" panose="020F0400000000000000" pitchFamily="34" charset="-128"/>
              </a:rPr>
              <a:t>・「医療と</a:t>
            </a:r>
            <a:r>
              <a:rPr lang="en-US" altLang="ja-JP" sz="1800">
                <a:solidFill>
                  <a:srgbClr val="FF0000"/>
                </a:solidFill>
                <a:latin typeface="Hiragino Maru Gothic ProN W4" panose="020F0400000000000000" pitchFamily="34" charset="-128"/>
                <a:ea typeface="Hiragino Maru Gothic ProN W4" panose="020F0400000000000000" pitchFamily="34" charset="-128"/>
              </a:rPr>
              <a:t>AI</a:t>
            </a:r>
            <a:r>
              <a:rPr lang="ja-JP" altLang="en-US" sz="1800">
                <a:solidFill>
                  <a:srgbClr val="FF0000"/>
                </a:solidFill>
                <a:latin typeface="Hiragino Maru Gothic ProN W4" panose="020F0400000000000000" pitchFamily="34" charset="-128"/>
                <a:ea typeface="Hiragino Maru Gothic ProN W4" panose="020F0400000000000000" pitchFamily="34" charset="-128"/>
              </a:rPr>
              <a:t>・ビッグデータ入門」および医療系数理</a:t>
            </a:r>
            <a:r>
              <a:rPr lang="en-US" altLang="ja-JP" sz="1800">
                <a:solidFill>
                  <a:srgbClr val="FF0000"/>
                </a:solidFill>
                <a:latin typeface="Hiragino Maru Gothic ProN W4" panose="020F0400000000000000" pitchFamily="34" charset="-128"/>
                <a:ea typeface="Hiragino Maru Gothic ProN W4" panose="020F0400000000000000" pitchFamily="34" charset="-128"/>
              </a:rPr>
              <a:t>DS</a:t>
            </a:r>
            <a:r>
              <a:rPr lang="ja-JP" altLang="en-US" sz="1800">
                <a:solidFill>
                  <a:srgbClr val="FF0000"/>
                </a:solidFill>
                <a:latin typeface="Hiragino Maru Gothic ProN W4" panose="020F0400000000000000" pitchFamily="34" charset="-128"/>
                <a:ea typeface="Hiragino Maru Gothic ProN W4" panose="020F0400000000000000" pitchFamily="34" charset="-128"/>
              </a:rPr>
              <a:t>ワークショップの内容を　</a:t>
            </a:r>
            <a:endParaRPr lang="en-US" altLang="ja-JP" sz="1800">
              <a:solidFill>
                <a:srgbClr val="FF0000"/>
              </a:solidFill>
              <a:latin typeface="Hiragino Maru Gothic ProN W4" panose="020F0400000000000000" pitchFamily="34" charset="-128"/>
              <a:ea typeface="Hiragino Maru Gothic ProN W4" panose="020F0400000000000000" pitchFamily="34" charset="-128"/>
            </a:endParaRPr>
          </a:p>
          <a:p>
            <a:r>
              <a:rPr lang="ja-JP" altLang="en-US">
                <a:solidFill>
                  <a:srgbClr val="FF0000"/>
                </a:solidFill>
                <a:latin typeface="Hiragino Maru Gothic ProN W4" panose="020F0400000000000000" pitchFamily="34" charset="-128"/>
                <a:ea typeface="Hiragino Maru Gothic ProN W4" panose="020F0400000000000000" pitchFamily="34" charset="-128"/>
              </a:rPr>
              <a:t>　</a:t>
            </a:r>
            <a:r>
              <a:rPr lang="en-US" altLang="ja-JP" sz="1800">
                <a:solidFill>
                  <a:srgbClr val="FF0000"/>
                </a:solidFill>
                <a:latin typeface="Hiragino Maru Gothic ProN W4" panose="020F0400000000000000" pitchFamily="34" charset="-128"/>
                <a:ea typeface="Hiragino Maru Gothic ProN W4" panose="020F0400000000000000" pitchFamily="34" charset="-128"/>
              </a:rPr>
              <a:t>Github</a:t>
            </a:r>
            <a:r>
              <a:rPr lang="ja-JP" altLang="en-US" sz="1800">
                <a:solidFill>
                  <a:srgbClr val="FF0000"/>
                </a:solidFill>
                <a:latin typeface="Hiragino Maru Gothic ProN W4" panose="020F0400000000000000" pitchFamily="34" charset="-128"/>
                <a:ea typeface="Hiragino Maru Gothic ProN W4" panose="020F0400000000000000" pitchFamily="34" charset="-128"/>
              </a:rPr>
              <a:t>にて公開</a:t>
            </a:r>
            <a:r>
              <a:rPr lang="en-US" altLang="ja-JP" sz="1800">
                <a:solidFill>
                  <a:srgbClr val="FF0000"/>
                </a:solidFill>
                <a:latin typeface="Hiragino Maru Gothic ProN W4" panose="020F0400000000000000" pitchFamily="34" charset="-128"/>
                <a:ea typeface="Hiragino Maru Gothic ProN W4" panose="020F0400000000000000" pitchFamily="34" charset="-128"/>
              </a:rPr>
              <a:t> (http://github.com/TMDU-AI/workshop2022)</a:t>
            </a:r>
            <a:endParaRPr lang="ja-JP" altLang="en-US" sz="1800">
              <a:solidFill>
                <a:srgbClr val="FF0000"/>
              </a:solidFill>
              <a:latin typeface="Hiragino Maru Gothic ProN W4" panose="020F0400000000000000" pitchFamily="34" charset="-128"/>
              <a:ea typeface="Hiragino Maru Gothic ProN W4" panose="020F0400000000000000" pitchFamily="34" charset="-128"/>
            </a:endParaRPr>
          </a:p>
        </p:txBody>
      </p:sp>
      <p:sp>
        <p:nvSpPr>
          <p:cNvPr id="8" name="テキスト ボックス 7">
            <a:extLst>
              <a:ext uri="{FF2B5EF4-FFF2-40B4-BE49-F238E27FC236}">
                <a16:creationId xmlns:a16="http://schemas.microsoft.com/office/drawing/2014/main" id="{073CE4FD-B734-F7CA-2F7D-8AEA941D11CA}"/>
              </a:ext>
            </a:extLst>
          </p:cNvPr>
          <p:cNvSpPr txBox="1"/>
          <p:nvPr/>
        </p:nvSpPr>
        <p:spPr>
          <a:xfrm>
            <a:off x="2302701" y="4207544"/>
            <a:ext cx="8906326" cy="1200329"/>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・第</a:t>
            </a:r>
            <a:r>
              <a:rPr lang="en-US" altLang="ja-JP">
                <a:latin typeface="Hiragino Maru Gothic ProN W4" panose="020F0400000000000000" pitchFamily="34" charset="-128"/>
                <a:ea typeface="Hiragino Maru Gothic ProN W4" panose="020F0400000000000000" pitchFamily="34" charset="-128"/>
              </a:rPr>
              <a:t>55</a:t>
            </a:r>
            <a:r>
              <a:rPr lang="ja-JP" altLang="en-US">
                <a:latin typeface="Hiragino Maru Gothic ProN W4" panose="020F0400000000000000" pitchFamily="34" charset="-128"/>
                <a:ea typeface="Hiragino Maru Gothic ProN W4" panose="020F0400000000000000" pitchFamily="34" charset="-128"/>
              </a:rPr>
              <a:t>回日本医学教育学会大会にてワークショップ開催</a:t>
            </a:r>
            <a:endParaRPr lang="en-US" altLang="ja-JP">
              <a:latin typeface="Hiragino Maru Gothic ProN W4" panose="020F0400000000000000" pitchFamily="34" charset="-128"/>
              <a:ea typeface="Hiragino Maru Gothic ProN W4" panose="020F0400000000000000" pitchFamily="34" charset="-128"/>
            </a:endParaRPr>
          </a:p>
          <a:p>
            <a:r>
              <a:rPr lang="ja-JP" altLang="en-US" sz="1800">
                <a:latin typeface="Hiragino Maru Gothic ProN W4" panose="020F0400000000000000" pitchFamily="34" charset="-128"/>
                <a:ea typeface="Hiragino Maru Gothic ProN W4" panose="020F0400000000000000" pitchFamily="34" charset="-128"/>
              </a:rPr>
              <a:t>・文部科学省「数理・データサイエンス・</a:t>
            </a:r>
            <a:r>
              <a:rPr lang="en-US" altLang="ja-JP" sz="1800">
                <a:latin typeface="Hiragino Maru Gothic ProN W4" panose="020F0400000000000000" pitchFamily="34" charset="-128"/>
                <a:ea typeface="Hiragino Maru Gothic ProN W4" panose="020F0400000000000000" pitchFamily="34" charset="-128"/>
              </a:rPr>
              <a:t>AI</a:t>
            </a:r>
            <a:r>
              <a:rPr lang="ja-JP" altLang="en-US" sz="1800">
                <a:latin typeface="Hiragino Maru Gothic ProN W4" panose="020F0400000000000000" pitchFamily="34" charset="-128"/>
                <a:ea typeface="Hiragino Maru Gothic ProN W4" panose="020F0400000000000000" pitchFamily="34" charset="-128"/>
              </a:rPr>
              <a:t>教育プログラム認定制度」</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　</a:t>
            </a:r>
            <a:r>
              <a:rPr lang="ja-JP" altLang="en-US" sz="1800">
                <a:latin typeface="Hiragino Maru Gothic ProN W4" panose="020F0400000000000000" pitchFamily="34" charset="-128"/>
                <a:ea typeface="Hiragino Maru Gothic ProN W4" panose="020F0400000000000000" pitchFamily="34" charset="-128"/>
              </a:rPr>
              <a:t>リテラシーレベルおよびリテラシーレベルプラス認定</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・医療系数理</a:t>
            </a:r>
            <a:r>
              <a:rPr lang="en-US" altLang="ja-JP">
                <a:latin typeface="Hiragino Maru Gothic ProN W4" panose="020F0400000000000000" pitchFamily="34" charset="-128"/>
                <a:ea typeface="Hiragino Maru Gothic ProN W4" panose="020F0400000000000000" pitchFamily="34" charset="-128"/>
              </a:rPr>
              <a:t>DS</a:t>
            </a:r>
            <a:r>
              <a:rPr lang="ja-JP" altLang="en-US">
                <a:latin typeface="Hiragino Maru Gothic ProN W4" panose="020F0400000000000000" pitchFamily="34" charset="-128"/>
                <a:ea typeface="Hiragino Maru Gothic ProN W4" panose="020F0400000000000000" pitchFamily="34" charset="-128"/>
              </a:rPr>
              <a:t>ワークショップ</a:t>
            </a:r>
            <a:r>
              <a:rPr lang="en-US" altLang="ja-JP">
                <a:latin typeface="Hiragino Maru Gothic ProN W4" panose="020F0400000000000000" pitchFamily="34" charset="-128"/>
                <a:ea typeface="Hiragino Maru Gothic ProN W4" panose="020F0400000000000000" pitchFamily="34" charset="-128"/>
              </a:rPr>
              <a:t>2023</a:t>
            </a:r>
            <a:r>
              <a:rPr lang="ja-JP" altLang="en-US">
                <a:latin typeface="Hiragino Maru Gothic ProN W4" panose="020F0400000000000000" pitchFamily="34" charset="-128"/>
                <a:ea typeface="Hiragino Maru Gothic ProN W4" panose="020F0400000000000000" pitchFamily="34" charset="-128"/>
              </a:rPr>
              <a:t>を開催</a:t>
            </a:r>
            <a:r>
              <a:rPr lang="en-US" altLang="ja-JP">
                <a:latin typeface="Hiragino Maru Gothic ProN W4" panose="020F0400000000000000" pitchFamily="34" charset="-128"/>
                <a:ea typeface="Hiragino Maru Gothic ProN W4" panose="020F0400000000000000" pitchFamily="34" charset="-128"/>
              </a:rPr>
              <a:t>(3</a:t>
            </a:r>
            <a:r>
              <a:rPr lang="ja-JP" altLang="en-US">
                <a:latin typeface="Hiragino Maru Gothic ProN W4" panose="020F0400000000000000" pitchFamily="34" charset="-128"/>
                <a:ea typeface="Hiragino Maru Gothic ProN W4" panose="020F0400000000000000" pitchFamily="34" charset="-128"/>
              </a:rPr>
              <a:t>月</a:t>
            </a:r>
            <a:r>
              <a:rPr lang="en-US" altLang="ja-JP">
                <a:latin typeface="Hiragino Maru Gothic ProN W4" panose="020F0400000000000000" pitchFamily="34" charset="-128"/>
                <a:ea typeface="Hiragino Maru Gothic ProN W4" panose="020F0400000000000000" pitchFamily="34" charset="-128"/>
              </a:rPr>
              <a:t>)</a:t>
            </a:r>
            <a:endParaRPr lang="ja-JP" altLang="en-US" sz="1800">
              <a:latin typeface="Hiragino Maru Gothic ProN W4" panose="020F0400000000000000" pitchFamily="34" charset="-128"/>
              <a:ea typeface="Hiragino Maru Gothic ProN W4" panose="020F0400000000000000" pitchFamily="34" charset="-128"/>
            </a:endParaRPr>
          </a:p>
        </p:txBody>
      </p:sp>
      <p:sp>
        <p:nvSpPr>
          <p:cNvPr id="9" name="テキスト ボックス 8">
            <a:extLst>
              <a:ext uri="{FF2B5EF4-FFF2-40B4-BE49-F238E27FC236}">
                <a16:creationId xmlns:a16="http://schemas.microsoft.com/office/drawing/2014/main" id="{B3205CED-19B2-F8A2-C1AD-9E053C4E47FE}"/>
              </a:ext>
            </a:extLst>
          </p:cNvPr>
          <p:cNvSpPr txBox="1"/>
          <p:nvPr/>
        </p:nvSpPr>
        <p:spPr>
          <a:xfrm>
            <a:off x="475016" y="1744533"/>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sz="1800">
                <a:latin typeface="Hiragino Maru Gothic ProN W4" panose="020F0400000000000000" pitchFamily="34" charset="-128"/>
                <a:ea typeface="Hiragino Maru Gothic ProN W4" panose="020F0400000000000000" pitchFamily="34" charset="-128"/>
              </a:rPr>
              <a:t>3</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10" name="テキスト ボックス 9">
            <a:extLst>
              <a:ext uri="{FF2B5EF4-FFF2-40B4-BE49-F238E27FC236}">
                <a16:creationId xmlns:a16="http://schemas.microsoft.com/office/drawing/2014/main" id="{A82FC601-D6FD-9BAD-1BDA-C07968F376EB}"/>
              </a:ext>
            </a:extLst>
          </p:cNvPr>
          <p:cNvSpPr txBox="1"/>
          <p:nvPr/>
        </p:nvSpPr>
        <p:spPr>
          <a:xfrm>
            <a:off x="2309060" y="1723554"/>
            <a:ext cx="8906326" cy="646331"/>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・本学主催のワークショップにて演習教材を配布</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sz="1800">
                <a:latin typeface="Hiragino Maru Gothic ProN W4" panose="020F0400000000000000" pitchFamily="34" charset="-128"/>
                <a:ea typeface="Hiragino Maru Gothic ProN W4" panose="020F0400000000000000" pitchFamily="34" charset="-128"/>
              </a:rPr>
              <a:t>・第</a:t>
            </a:r>
            <a:r>
              <a:rPr lang="en-US" altLang="ja-JP" sz="1800">
                <a:latin typeface="Hiragino Maru Gothic ProN W4" panose="020F0400000000000000" pitchFamily="34" charset="-128"/>
                <a:ea typeface="Hiragino Maru Gothic ProN W4" panose="020F0400000000000000" pitchFamily="34" charset="-128"/>
              </a:rPr>
              <a:t>16</a:t>
            </a:r>
            <a:r>
              <a:rPr lang="ja-JP" altLang="en-US" sz="1800">
                <a:latin typeface="Hiragino Maru Gothic ProN W4" panose="020F0400000000000000" pitchFamily="34" charset="-128"/>
                <a:ea typeface="Hiragino Maru Gothic ProN W4" panose="020F0400000000000000" pitchFamily="34" charset="-128"/>
              </a:rPr>
              <a:t>回医療系</a:t>
            </a:r>
            <a:r>
              <a:rPr lang="en-US" altLang="ja-JP" sz="1800">
                <a:latin typeface="Hiragino Maru Gothic ProN W4" panose="020F0400000000000000" pitchFamily="34" charset="-128"/>
                <a:ea typeface="Hiragino Maru Gothic ProN W4" panose="020F0400000000000000" pitchFamily="34" charset="-128"/>
              </a:rPr>
              <a:t>e</a:t>
            </a:r>
            <a:r>
              <a:rPr lang="ja-JP" altLang="en-US" sz="1800">
                <a:latin typeface="Hiragino Maru Gothic ProN W4" panose="020F0400000000000000" pitchFamily="34" charset="-128"/>
                <a:ea typeface="Hiragino Maru Gothic ProN W4" panose="020F0400000000000000" pitchFamily="34" charset="-128"/>
              </a:rPr>
              <a:t>ラーニング全国交流会にて本取組みを発表</a:t>
            </a:r>
            <a:r>
              <a:rPr lang="en-US" altLang="ja-JP" sz="1800">
                <a:latin typeface="Hiragino Maru Gothic ProN W4" panose="020F0400000000000000" pitchFamily="34" charset="-128"/>
                <a:ea typeface="Hiragino Maru Gothic ProN W4" panose="020F0400000000000000" pitchFamily="34" charset="-128"/>
              </a:rPr>
              <a:t>(</a:t>
            </a:r>
            <a:r>
              <a:rPr lang="ja-JP" altLang="en-US" sz="1800">
                <a:latin typeface="Hiragino Maru Gothic ProN W4" panose="020F0400000000000000" pitchFamily="34" charset="-128"/>
                <a:ea typeface="Hiragino Maru Gothic ProN W4" panose="020F0400000000000000" pitchFamily="34" charset="-128"/>
              </a:rPr>
              <a:t>奨励賞</a:t>
            </a:r>
            <a:r>
              <a:rPr lang="en-US" altLang="ja-JP" sz="1800">
                <a:latin typeface="Hiragino Maru Gothic ProN W4" panose="020F0400000000000000" pitchFamily="34" charset="-128"/>
                <a:ea typeface="Hiragino Maru Gothic ProN W4" panose="020F0400000000000000" pitchFamily="34" charset="-128"/>
              </a:rPr>
              <a:t>)</a:t>
            </a:r>
            <a:endParaRPr lang="ja-JP" altLang="en-US" sz="1800">
              <a:latin typeface="Hiragino Maru Gothic ProN W4" panose="020F0400000000000000" pitchFamily="34" charset="-128"/>
              <a:ea typeface="Hiragino Maru Gothic ProN W4" panose="020F0400000000000000" pitchFamily="34" charset="-128"/>
            </a:endParaRPr>
          </a:p>
        </p:txBody>
      </p:sp>
      <p:sp>
        <p:nvSpPr>
          <p:cNvPr id="11" name="テキスト ボックス 10">
            <a:extLst>
              <a:ext uri="{FF2B5EF4-FFF2-40B4-BE49-F238E27FC236}">
                <a16:creationId xmlns:a16="http://schemas.microsoft.com/office/drawing/2014/main" id="{914D9043-B27A-E9AA-9CE2-29E7DE4F249F}"/>
              </a:ext>
            </a:extLst>
          </p:cNvPr>
          <p:cNvSpPr txBox="1"/>
          <p:nvPr/>
        </p:nvSpPr>
        <p:spPr>
          <a:xfrm>
            <a:off x="475016" y="1128019"/>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a:latin typeface="Hiragino Maru Gothic ProN W4" panose="020F0400000000000000" pitchFamily="34" charset="-128"/>
                <a:ea typeface="Hiragino Maru Gothic ProN W4" panose="020F0400000000000000" pitchFamily="34" charset="-128"/>
              </a:rPr>
              <a:t>2</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12" name="テキスト ボックス 11">
            <a:extLst>
              <a:ext uri="{FF2B5EF4-FFF2-40B4-BE49-F238E27FC236}">
                <a16:creationId xmlns:a16="http://schemas.microsoft.com/office/drawing/2014/main" id="{61B6BB44-5464-6614-0936-540D1A564846}"/>
              </a:ext>
            </a:extLst>
          </p:cNvPr>
          <p:cNvSpPr txBox="1"/>
          <p:nvPr/>
        </p:nvSpPr>
        <p:spPr>
          <a:xfrm>
            <a:off x="2314802" y="1139657"/>
            <a:ext cx="9126390" cy="369332"/>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・関東ブロック第</a:t>
            </a:r>
            <a:r>
              <a:rPr lang="en-US" altLang="ja-JP" sz="1800">
                <a:latin typeface="Hiragino Maru Gothic ProN W4" panose="020F0400000000000000" pitchFamily="34" charset="-128"/>
                <a:ea typeface="Hiragino Maru Gothic ProN W4" panose="020F0400000000000000" pitchFamily="34" charset="-128"/>
              </a:rPr>
              <a:t>6</a:t>
            </a:r>
            <a:r>
              <a:rPr lang="ja-JP" altLang="en-US" sz="1800">
                <a:latin typeface="Hiragino Maru Gothic ProN W4" panose="020F0400000000000000" pitchFamily="34" charset="-128"/>
                <a:ea typeface="Hiragino Maru Gothic ProN W4" panose="020F0400000000000000" pitchFamily="34" charset="-128"/>
              </a:rPr>
              <a:t>回ワークショップにて本取組みを紹介</a:t>
            </a:r>
            <a:r>
              <a:rPr lang="en-US" altLang="ja-JP" sz="1800">
                <a:latin typeface="Hiragino Maru Gothic ProN W4" panose="020F0400000000000000" pitchFamily="34" charset="-128"/>
                <a:ea typeface="Hiragino Maru Gothic ProN W4" panose="020F0400000000000000" pitchFamily="34" charset="-128"/>
              </a:rPr>
              <a:t>(</a:t>
            </a:r>
            <a:r>
              <a:rPr lang="ja-JP" altLang="en-US" sz="1800">
                <a:latin typeface="Hiragino Maru Gothic ProN W4" panose="020F0400000000000000" pitchFamily="34" charset="-128"/>
                <a:ea typeface="Hiragino Maru Gothic ProN W4" panose="020F0400000000000000" pitchFamily="34" charset="-128"/>
              </a:rPr>
              <a:t>本学とコンソーシアム共催</a:t>
            </a:r>
            <a:r>
              <a:rPr lang="en-US" altLang="ja-JP" sz="1800">
                <a:latin typeface="Hiragino Maru Gothic ProN W4" panose="020F0400000000000000" pitchFamily="34" charset="-128"/>
                <a:ea typeface="Hiragino Maru Gothic ProN W4" panose="020F0400000000000000" pitchFamily="34" charset="-128"/>
              </a:rPr>
              <a:t>)</a:t>
            </a:r>
            <a:endParaRPr lang="ja-JP" altLang="en-US" sz="1800">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579C22A2-42AC-7201-DF27-F51CBAD8B6DB}"/>
              </a:ext>
            </a:extLst>
          </p:cNvPr>
          <p:cNvSpPr txBox="1"/>
          <p:nvPr/>
        </p:nvSpPr>
        <p:spPr>
          <a:xfrm>
            <a:off x="395671" y="5524176"/>
            <a:ext cx="2224641"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a:latin typeface="Hiragino Maru Gothic ProN W4" panose="020F0400000000000000" pitchFamily="34" charset="-128"/>
                <a:ea typeface="Hiragino Maru Gothic ProN W4" panose="020F0400000000000000" pitchFamily="34" charset="-128"/>
              </a:rPr>
              <a:t>6</a:t>
            </a:r>
            <a:r>
              <a:rPr lang="ja-JP" altLang="en-US" sz="1800">
                <a:latin typeface="Hiragino Maru Gothic ProN W4" panose="020F0400000000000000" pitchFamily="34" charset="-128"/>
                <a:ea typeface="Hiragino Maru Gothic ProN W4" panose="020F0400000000000000" pitchFamily="34" charset="-128"/>
              </a:rPr>
              <a:t>年度以降</a:t>
            </a:r>
          </a:p>
        </p:txBody>
      </p:sp>
      <p:sp>
        <p:nvSpPr>
          <p:cNvPr id="16" name="テキスト ボックス 15">
            <a:extLst>
              <a:ext uri="{FF2B5EF4-FFF2-40B4-BE49-F238E27FC236}">
                <a16:creationId xmlns:a16="http://schemas.microsoft.com/office/drawing/2014/main" id="{47E30C1C-2ED7-94E5-473B-1C5AE69BFF66}"/>
              </a:ext>
            </a:extLst>
          </p:cNvPr>
          <p:cNvSpPr txBox="1"/>
          <p:nvPr/>
        </p:nvSpPr>
        <p:spPr>
          <a:xfrm>
            <a:off x="2302701" y="5512511"/>
            <a:ext cx="8906326" cy="1200329"/>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・第</a:t>
            </a:r>
            <a:r>
              <a:rPr lang="en-US" altLang="ja-JP">
                <a:latin typeface="Hiragino Maru Gothic ProN W4" panose="020F0400000000000000" pitchFamily="34" charset="-128"/>
                <a:ea typeface="Hiragino Maru Gothic ProN W4" panose="020F0400000000000000" pitchFamily="34" charset="-128"/>
              </a:rPr>
              <a:t>56</a:t>
            </a:r>
            <a:r>
              <a:rPr lang="ja-JP" altLang="en-US">
                <a:latin typeface="Hiragino Maru Gothic ProN W4" panose="020F0400000000000000" pitchFamily="34" charset="-128"/>
                <a:ea typeface="Hiragino Maru Gothic ProN W4" panose="020F0400000000000000" pitchFamily="34" charset="-128"/>
              </a:rPr>
              <a:t>回日本医学教育学会大会にてワークショップ実施予定</a:t>
            </a:r>
            <a:endParaRPr lang="en-US" altLang="ja-JP">
              <a:latin typeface="Hiragino Maru Gothic ProN W4" panose="020F0400000000000000" pitchFamily="34" charset="-128"/>
              <a:ea typeface="Hiragino Maru Gothic ProN W4" panose="020F0400000000000000" pitchFamily="34" charset="-128"/>
            </a:endParaRPr>
          </a:p>
          <a:p>
            <a:r>
              <a:rPr lang="ja-JP" altLang="en-US" sz="1800">
                <a:latin typeface="Hiragino Maru Gothic ProN W4" panose="020F0400000000000000" pitchFamily="34" charset="-128"/>
                <a:ea typeface="Hiragino Maru Gothic ProN W4" panose="020F0400000000000000" pitchFamily="34" charset="-128"/>
              </a:rPr>
              <a:t>・文部科学省「数理・データサイエンス・</a:t>
            </a:r>
            <a:r>
              <a:rPr lang="en-US" altLang="ja-JP" sz="1800">
                <a:latin typeface="Hiragino Maru Gothic ProN W4" panose="020F0400000000000000" pitchFamily="34" charset="-128"/>
                <a:ea typeface="Hiragino Maru Gothic ProN W4" panose="020F0400000000000000" pitchFamily="34" charset="-128"/>
              </a:rPr>
              <a:t>AI</a:t>
            </a:r>
            <a:r>
              <a:rPr lang="ja-JP" altLang="en-US" sz="1800">
                <a:latin typeface="Hiragino Maru Gothic ProN W4" panose="020F0400000000000000" pitchFamily="34" charset="-128"/>
                <a:ea typeface="Hiragino Maru Gothic ProN W4" panose="020F0400000000000000" pitchFamily="34" charset="-128"/>
              </a:rPr>
              <a:t>教育プログラム認定制度」</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　</a:t>
            </a:r>
            <a:r>
              <a:rPr lang="ja-JP" altLang="en-US" sz="1800">
                <a:latin typeface="Hiragino Maru Gothic ProN W4" panose="020F0400000000000000" pitchFamily="34" charset="-128"/>
                <a:ea typeface="Hiragino Maru Gothic ProN W4" panose="020F0400000000000000" pitchFamily="34" charset="-128"/>
              </a:rPr>
              <a:t>応用基礎レベル申請予定</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・医療系数理</a:t>
            </a:r>
            <a:r>
              <a:rPr lang="en-US" altLang="ja-JP">
                <a:latin typeface="Hiragino Maru Gothic ProN W4" panose="020F0400000000000000" pitchFamily="34" charset="-128"/>
                <a:ea typeface="Hiragino Maru Gothic ProN W4" panose="020F0400000000000000" pitchFamily="34" charset="-128"/>
              </a:rPr>
              <a:t>DS</a:t>
            </a:r>
            <a:r>
              <a:rPr lang="ja-JP" altLang="en-US">
                <a:latin typeface="Hiragino Maru Gothic ProN W4" panose="020F0400000000000000" pitchFamily="34" charset="-128"/>
                <a:ea typeface="Hiragino Maru Gothic ProN W4" panose="020F0400000000000000" pitchFamily="34" charset="-128"/>
              </a:rPr>
              <a:t>ワークショップ開催予定</a:t>
            </a:r>
            <a:endParaRPr lang="ja-JP" altLang="en-US" sz="18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8840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3E8BCF-F8E3-E2BD-C3D9-BCAB66004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32" y="1677792"/>
            <a:ext cx="5788668" cy="3893656"/>
          </a:xfrm>
          <a:prstGeom prst="rect">
            <a:avLst/>
          </a:prstGeom>
          <a:ln>
            <a:solidFill>
              <a:schemeClr val="bg2">
                <a:lumMod val="10000"/>
              </a:schemeClr>
            </a:solidFill>
          </a:ln>
        </p:spPr>
      </p:pic>
      <p:pic>
        <p:nvPicPr>
          <p:cNvPr id="6" name="図 5" descr="グラフィカル ユーザー インターフェイス, テキスト, アプリケーション, Word&#10;&#10;自動的に生成された説明">
            <a:extLst>
              <a:ext uri="{FF2B5EF4-FFF2-40B4-BE49-F238E27FC236}">
                <a16:creationId xmlns:a16="http://schemas.microsoft.com/office/drawing/2014/main" id="{062DDBAE-CCA3-2344-5E96-FAB4F59D1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635" y="1677792"/>
            <a:ext cx="5318168" cy="3842105"/>
          </a:xfrm>
          <a:prstGeom prst="rect">
            <a:avLst/>
          </a:prstGeom>
          <a:ln>
            <a:solidFill>
              <a:schemeClr val="bg2">
                <a:lumMod val="10000"/>
              </a:schemeClr>
            </a:solidFill>
          </a:ln>
        </p:spPr>
      </p:pic>
      <p:sp>
        <p:nvSpPr>
          <p:cNvPr id="9" name="テキスト ボックス 8">
            <a:extLst>
              <a:ext uri="{FF2B5EF4-FFF2-40B4-BE49-F238E27FC236}">
                <a16:creationId xmlns:a16="http://schemas.microsoft.com/office/drawing/2014/main" id="{2AA1665D-B089-4107-F7D9-ACE1E36D7885}"/>
              </a:ext>
            </a:extLst>
          </p:cNvPr>
          <p:cNvSpPr txBox="1"/>
          <p:nvPr/>
        </p:nvSpPr>
        <p:spPr>
          <a:xfrm>
            <a:off x="1889720" y="816922"/>
            <a:ext cx="8412559"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169" hangingPunct="0"/>
            <a:r>
              <a:rPr lang="ja-JP" altLang="en-US" sz="2000" b="1">
                <a:solidFill>
                  <a:srgbClr val="202124"/>
                </a:solidFill>
                <a:latin typeface="Hiragino Maru Gothic ProN W4" panose="020F0400000000000000" pitchFamily="34" charset="-128"/>
                <a:ea typeface="Hiragino Maru Gothic ProN W4" panose="020F0400000000000000" pitchFamily="34" charset="-128"/>
              </a:rPr>
              <a:t>プログラムコードやデータなどを、保存、公開、共有できるようにした</a:t>
            </a:r>
            <a:endParaRPr lang="en-US" altLang="ja-JP" sz="2000" b="1">
              <a:solidFill>
                <a:srgbClr val="202124"/>
              </a:solidFill>
              <a:latin typeface="Hiragino Maru Gothic ProN W4" panose="020F0400000000000000" pitchFamily="34" charset="-128"/>
              <a:ea typeface="Hiragino Maru Gothic ProN W4" panose="020F0400000000000000" pitchFamily="34" charset="-128"/>
            </a:endParaRPr>
          </a:p>
          <a:p>
            <a:pPr algn="ctr" defTabSz="1219169" hangingPunct="0"/>
            <a:r>
              <a:rPr lang="ja-JP" altLang="en-US" sz="2000" b="1">
                <a:solidFill>
                  <a:srgbClr val="202124"/>
                </a:solidFill>
                <a:latin typeface="Hiragino Maru Gothic ProN W4" panose="020F0400000000000000" pitchFamily="34" charset="-128"/>
                <a:ea typeface="Hiragino Maru Gothic ProN W4" panose="020F0400000000000000" pitchFamily="34" charset="-128"/>
              </a:rPr>
              <a:t>ソフトウェア開発者向けの支援サービス</a:t>
            </a:r>
            <a:endParaRPr kumimoji="0" lang="ja-JP" altLang="en-US" sz="2000">
              <a:solidFill>
                <a:srgbClr val="5E5E5E"/>
              </a:solidFill>
              <a:latin typeface="Hiragino Maru Gothic ProN W4" panose="020F0400000000000000" pitchFamily="34" charset="-128"/>
              <a:ea typeface="Hiragino Maru Gothic ProN W4" panose="020F0400000000000000" pitchFamily="34" charset="-128"/>
              <a:cs typeface="ヒラギノ角ゴ ProN W3"/>
              <a:sym typeface="ヒラギノ角ゴ ProN W3"/>
            </a:endParaRPr>
          </a:p>
        </p:txBody>
      </p:sp>
      <p:sp>
        <p:nvSpPr>
          <p:cNvPr id="2" name="タイトル 12">
            <a:extLst>
              <a:ext uri="{FF2B5EF4-FFF2-40B4-BE49-F238E27FC236}">
                <a16:creationId xmlns:a16="http://schemas.microsoft.com/office/drawing/2014/main" id="{006DB18F-5F89-955E-83DF-43010E8352A5}"/>
              </a:ext>
            </a:extLst>
          </p:cNvPr>
          <p:cNvSpPr>
            <a:spLocks noGrp="1"/>
          </p:cNvSpPr>
          <p:nvPr>
            <p:ph type="title"/>
          </p:nvPr>
        </p:nvSpPr>
        <p:spPr>
          <a:xfrm>
            <a:off x="1703512" y="148700"/>
            <a:ext cx="8784976" cy="551408"/>
          </a:xfrm>
        </p:spPr>
        <p:txBody>
          <a:bodyPr rtlCol="0">
            <a:noAutofit/>
          </a:bodyPr>
          <a:lstStyle/>
          <a:p>
            <a:pPr algn="ctr" rtl="0"/>
            <a:r>
              <a:rPr lang="en-US" altLang="ja-JP" sz="2800" dirty="0">
                <a:latin typeface="Hiragino Maru Gothic ProN W4" panose="020F0400000000000000" pitchFamily="34" charset="-128"/>
                <a:ea typeface="Hiragino Maru Gothic ProN W4" panose="020F0400000000000000" pitchFamily="34" charset="-128"/>
              </a:rPr>
              <a:t>GitHub</a:t>
            </a:r>
            <a:endParaRPr lang="ja-JP" altLang="en-US" sz="2800" dirty="0">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FF3EBCBB-5CA7-C2AB-E469-F6D90B43CF75}"/>
              </a:ext>
            </a:extLst>
          </p:cNvPr>
          <p:cNvSpPr txBox="1"/>
          <p:nvPr/>
        </p:nvSpPr>
        <p:spPr>
          <a:xfrm>
            <a:off x="6564086" y="5571448"/>
            <a:ext cx="6096000" cy="369332"/>
          </a:xfrm>
          <a:prstGeom prst="rect">
            <a:avLst/>
          </a:prstGeom>
          <a:noFill/>
        </p:spPr>
        <p:txBody>
          <a:bodyPr wrap="square">
            <a:spAutoFit/>
          </a:bodyPr>
          <a:lstStyle/>
          <a:p>
            <a:r>
              <a:rPr lang="en-US" altLang="ja-JP" sz="1800">
                <a:latin typeface="Hiragino Maru Gothic ProN W4" panose="020F0400000000000000" pitchFamily="34" charset="-128"/>
                <a:ea typeface="Hiragino Maru Gothic ProN W4" panose="020F0400000000000000" pitchFamily="34" charset="-128"/>
              </a:rPr>
              <a:t>(http://github.com/TMDU-AI/workshop2022)</a:t>
            </a:r>
            <a:endParaRPr lang="ja-JP" altLang="en-US"/>
          </a:p>
        </p:txBody>
      </p:sp>
      <p:sp>
        <p:nvSpPr>
          <p:cNvPr id="10" name="テキスト ボックス 9">
            <a:extLst>
              <a:ext uri="{FF2B5EF4-FFF2-40B4-BE49-F238E27FC236}">
                <a16:creationId xmlns:a16="http://schemas.microsoft.com/office/drawing/2014/main" id="{D0720E47-0549-9D7D-26ED-13E3379CDB90}"/>
              </a:ext>
            </a:extLst>
          </p:cNvPr>
          <p:cNvSpPr txBox="1"/>
          <p:nvPr/>
        </p:nvSpPr>
        <p:spPr>
          <a:xfrm>
            <a:off x="1729170" y="6165562"/>
            <a:ext cx="8361263"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169" hangingPunct="0"/>
            <a:r>
              <a:rPr lang="ja-JP" altLang="en-US" sz="2400">
                <a:solidFill>
                  <a:srgbClr val="202124"/>
                </a:solidFill>
                <a:latin typeface="Hiragino Maru Gothic ProN W4" panose="020F0400000000000000" pitchFamily="34" charset="-128"/>
                <a:ea typeface="Hiragino Maru Gothic ProN W4" panose="020F0400000000000000" pitchFamily="34" charset="-128"/>
              </a:rPr>
              <a:t>現在整備中（随時講義やワークショップの資料を更新予定）</a:t>
            </a:r>
            <a:endParaRPr kumimoji="0" lang="ja-JP" altLang="en-US" sz="2400">
              <a:solidFill>
                <a:srgbClr val="5E5E5E"/>
              </a:solidFill>
              <a:latin typeface="Hiragino Maru Gothic ProN W4" panose="020F0400000000000000" pitchFamily="34" charset="-128"/>
              <a:ea typeface="Hiragino Maru Gothic ProN W4" panose="020F0400000000000000" pitchFamily="34" charset="-128"/>
              <a:cs typeface="ヒラギノ角ゴ ProN W3"/>
              <a:sym typeface="ヒラギノ角ゴ ProN W3"/>
            </a:endParaRPr>
          </a:p>
        </p:txBody>
      </p:sp>
    </p:spTree>
    <p:extLst>
      <p:ext uri="{BB962C8B-B14F-4D97-AF65-F5344CB8AC3E}">
        <p14:creationId xmlns:p14="http://schemas.microsoft.com/office/powerpoint/2010/main" val="18575190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25FD8-5201-F79D-7F51-14F3E915574F}"/>
            </a:ext>
          </a:extLst>
        </p:cNvPr>
        <p:cNvGrpSpPr/>
        <p:nvPr/>
      </p:nvGrpSpPr>
      <p:grpSpPr>
        <a:xfrm>
          <a:off x="0" y="0"/>
          <a:ext cx="0" cy="0"/>
          <a:chOff x="0" y="0"/>
          <a:chExt cx="0" cy="0"/>
        </a:xfrm>
      </p:grpSpPr>
      <p:sp>
        <p:nvSpPr>
          <p:cNvPr id="2" name="タイトル 12">
            <a:extLst>
              <a:ext uri="{FF2B5EF4-FFF2-40B4-BE49-F238E27FC236}">
                <a16:creationId xmlns:a16="http://schemas.microsoft.com/office/drawing/2014/main" id="{3F3AE4FC-F023-9635-A0E2-D7257BD48489}"/>
              </a:ext>
            </a:extLst>
          </p:cNvPr>
          <p:cNvSpPr txBox="1">
            <a:spLocks/>
          </p:cNvSpPr>
          <p:nvPr/>
        </p:nvSpPr>
        <p:spPr>
          <a:xfrm>
            <a:off x="746754" y="270461"/>
            <a:ext cx="10585176" cy="5514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dirty="0">
                <a:latin typeface="Hiragino Maru Gothic ProN W4" panose="020F0400000000000000" pitchFamily="34" charset="-128"/>
                <a:ea typeface="Hiragino Maru Gothic ProN W4" panose="020F0400000000000000" pitchFamily="34" charset="-128"/>
              </a:rPr>
              <a:t>医学・歯学分野における数理・データサイエンス・</a:t>
            </a:r>
            <a:r>
              <a:rPr lang="en-US" altLang="ja-JP" sz="2800" dirty="0">
                <a:latin typeface="Hiragino Maru Gothic ProN W4" panose="020F0400000000000000" pitchFamily="34" charset="-128"/>
                <a:ea typeface="Hiragino Maru Gothic ProN W4" panose="020F0400000000000000" pitchFamily="34" charset="-128"/>
              </a:rPr>
              <a:t>AI</a:t>
            </a:r>
            <a:r>
              <a:rPr lang="ja-JP" altLang="en-US" sz="2800" dirty="0">
                <a:latin typeface="Hiragino Maru Gothic ProN W4" panose="020F0400000000000000" pitchFamily="34" charset="-128"/>
                <a:ea typeface="Hiragino Maru Gothic ProN W4" panose="020F0400000000000000" pitchFamily="34" charset="-128"/>
              </a:rPr>
              <a:t>教育の開発</a:t>
            </a:r>
          </a:p>
        </p:txBody>
      </p:sp>
      <p:sp>
        <p:nvSpPr>
          <p:cNvPr id="4" name="テキスト ボックス 3">
            <a:extLst>
              <a:ext uri="{FF2B5EF4-FFF2-40B4-BE49-F238E27FC236}">
                <a16:creationId xmlns:a16="http://schemas.microsoft.com/office/drawing/2014/main" id="{5490BF8F-6C37-CF7A-3057-4AB785795293}"/>
              </a:ext>
            </a:extLst>
          </p:cNvPr>
          <p:cNvSpPr txBox="1"/>
          <p:nvPr/>
        </p:nvSpPr>
        <p:spPr>
          <a:xfrm>
            <a:off x="7515720" y="4549642"/>
            <a:ext cx="4676280" cy="1477328"/>
          </a:xfrm>
          <a:prstGeom prst="rect">
            <a:avLst/>
          </a:prstGeom>
          <a:noFill/>
        </p:spPr>
        <p:txBody>
          <a:bodyPr wrap="none" rtlCol="0">
            <a:spAutoFit/>
          </a:bodyPr>
          <a:lstStyle/>
          <a:p>
            <a:r>
              <a:rPr kumimoji="1" lang="ja-JP" altLang="en-US">
                <a:latin typeface="Hiragino Maru Gothic ProN W4" panose="020F0400000000000000" pitchFamily="34" charset="-128"/>
                <a:ea typeface="Hiragino Maru Gothic ProN W4" panose="020F0400000000000000" pitchFamily="34" charset="-128"/>
              </a:rPr>
              <a:t>・数理・データサイエンス教育強化拠点</a:t>
            </a:r>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　コンソーシアム</a:t>
            </a:r>
            <a:endParaRPr kumimoji="1" lang="en-US" altLang="ja-JP">
              <a:latin typeface="Hiragino Maru Gothic ProN W4" panose="020F0400000000000000" pitchFamily="34" charset="-128"/>
              <a:ea typeface="Hiragino Maru Gothic ProN W4" panose="020F0400000000000000" pitchFamily="34" charset="-128"/>
            </a:endParaRPr>
          </a:p>
          <a:p>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・関東・首都圏ブロックの特定分野協力校</a:t>
            </a:r>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　</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医学・歯学分野</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として</a:t>
            </a:r>
            <a:r>
              <a:rPr kumimoji="1" lang="en-US" altLang="ja-JP">
                <a:latin typeface="Hiragino Maru Gothic ProN W4" panose="020F0400000000000000" pitchFamily="34" charset="-128"/>
                <a:ea typeface="Hiragino Maru Gothic ProN W4" panose="020F0400000000000000" pitchFamily="34" charset="-128"/>
              </a:rPr>
              <a:t>2020</a:t>
            </a:r>
            <a:r>
              <a:rPr kumimoji="1" lang="ja-JP" altLang="en-US">
                <a:latin typeface="Hiragino Maru Gothic ProN W4" panose="020F0400000000000000" pitchFamily="34" charset="-128"/>
                <a:ea typeface="Hiragino Maru Gothic ProN W4" panose="020F0400000000000000" pitchFamily="34" charset="-128"/>
              </a:rPr>
              <a:t>年より参画</a:t>
            </a:r>
          </a:p>
        </p:txBody>
      </p:sp>
      <p:sp>
        <p:nvSpPr>
          <p:cNvPr id="5" name="テキスト ボックス 4">
            <a:extLst>
              <a:ext uri="{FF2B5EF4-FFF2-40B4-BE49-F238E27FC236}">
                <a16:creationId xmlns:a16="http://schemas.microsoft.com/office/drawing/2014/main" id="{F504162C-C281-9BDF-E3C0-FB304618E4C1}"/>
              </a:ext>
            </a:extLst>
          </p:cNvPr>
          <p:cNvSpPr txBox="1"/>
          <p:nvPr/>
        </p:nvSpPr>
        <p:spPr>
          <a:xfrm>
            <a:off x="1171668" y="1569694"/>
            <a:ext cx="10053400" cy="1631216"/>
          </a:xfrm>
          <a:prstGeom prst="rect">
            <a:avLst/>
          </a:prstGeom>
          <a:noFill/>
          <a:ln>
            <a:solidFill>
              <a:schemeClr val="tx1"/>
            </a:solidFill>
          </a:ln>
        </p:spPr>
        <p:txBody>
          <a:bodyPr wrap="square" rtlCol="0">
            <a:spAutoFit/>
          </a:bodyPr>
          <a:lstStyle/>
          <a:p>
            <a:r>
              <a:rPr kumimoji="1" lang="ja-JP" altLang="en-US" sz="2000">
                <a:latin typeface="Hiragino Maru Gothic ProN W4" panose="020F0400000000000000" pitchFamily="34" charset="-128"/>
                <a:ea typeface="Hiragino Maru Gothic ProN W4" panose="020F0400000000000000" pitchFamily="34" charset="-128"/>
              </a:rPr>
              <a:t>・保健医療分野における</a:t>
            </a:r>
            <a:r>
              <a:rPr kumimoji="1" lang="en-US" altLang="ja-JP" sz="2000">
                <a:latin typeface="Hiragino Maru Gothic ProN W4" panose="020F0400000000000000" pitchFamily="34" charset="-128"/>
                <a:ea typeface="Hiragino Maru Gothic ProN W4" panose="020F0400000000000000" pitchFamily="34" charset="-128"/>
              </a:rPr>
              <a:t>AI</a:t>
            </a:r>
            <a:r>
              <a:rPr kumimoji="1" lang="ja-JP" altLang="en-US" sz="2000">
                <a:latin typeface="Hiragino Maru Gothic ProN W4" panose="020F0400000000000000" pitchFamily="34" charset="-128"/>
                <a:ea typeface="Hiragino Maru Gothic ProN W4" panose="020F0400000000000000" pitchFamily="34" charset="-128"/>
              </a:rPr>
              <a:t>技術研究を自ら進めることができる医学・歯学研究者</a:t>
            </a:r>
            <a:endParaRPr kumimoji="1" lang="en-US" altLang="ja-JP" sz="2000">
              <a:latin typeface="Hiragino Maru Gothic ProN W4" panose="020F0400000000000000" pitchFamily="34" charset="-128"/>
              <a:ea typeface="Hiragino Maru Gothic ProN W4" panose="020F0400000000000000" pitchFamily="34" charset="-128"/>
            </a:endParaRPr>
          </a:p>
          <a:p>
            <a:r>
              <a:rPr kumimoji="1" lang="ja-JP" altLang="en-US" sz="2000">
                <a:latin typeface="Hiragino Maru Gothic ProN W4" panose="020F0400000000000000" pitchFamily="34" charset="-128"/>
                <a:ea typeface="Hiragino Maru Gothic ProN W4" panose="020F0400000000000000" pitchFamily="34" charset="-128"/>
              </a:rPr>
              <a:t>・企業などの技術者と共同で保健医療分野における</a:t>
            </a:r>
            <a:r>
              <a:rPr kumimoji="1" lang="en-US" altLang="ja-JP" sz="2000">
                <a:latin typeface="Hiragino Maru Gothic ProN W4" panose="020F0400000000000000" pitchFamily="34" charset="-128"/>
                <a:ea typeface="Hiragino Maru Gothic ProN W4" panose="020F0400000000000000" pitchFamily="34" charset="-128"/>
              </a:rPr>
              <a:t>AI</a:t>
            </a:r>
            <a:r>
              <a:rPr kumimoji="1" lang="ja-JP" altLang="en-US" sz="2000">
                <a:latin typeface="Hiragino Maru Gothic ProN W4" panose="020F0400000000000000" pitchFamily="34" charset="-128"/>
                <a:ea typeface="Hiragino Maru Gothic ProN W4" panose="020F0400000000000000" pitchFamily="34" charset="-128"/>
              </a:rPr>
              <a:t>技術を推進する能力を持った</a:t>
            </a:r>
            <a:endParaRPr kumimoji="1" lang="en-US" altLang="ja-JP" sz="2000">
              <a:latin typeface="Hiragino Maru Gothic ProN W4" panose="020F0400000000000000" pitchFamily="34" charset="-128"/>
              <a:ea typeface="Hiragino Maru Gothic ProN W4" panose="020F0400000000000000" pitchFamily="34" charset="-128"/>
            </a:endParaRPr>
          </a:p>
          <a:p>
            <a:r>
              <a:rPr kumimoji="1" lang="ja-JP" altLang="en-US" sz="2000">
                <a:latin typeface="Hiragino Maru Gothic ProN W4" panose="020F0400000000000000" pitchFamily="34" charset="-128"/>
                <a:ea typeface="Hiragino Maru Gothic ProN W4" panose="020F0400000000000000" pitchFamily="34" charset="-128"/>
              </a:rPr>
              <a:t>　医師・歯科医師</a:t>
            </a:r>
            <a:endParaRPr kumimoji="1" lang="en-US" altLang="ja-JP" sz="2000">
              <a:latin typeface="Hiragino Maru Gothic ProN W4" panose="020F0400000000000000" pitchFamily="34" charset="-128"/>
              <a:ea typeface="Hiragino Maru Gothic ProN W4" panose="020F0400000000000000" pitchFamily="34" charset="-128"/>
            </a:endParaRPr>
          </a:p>
          <a:p>
            <a:endParaRPr kumimoji="1" lang="en-US" altLang="ja-JP" sz="2000">
              <a:latin typeface="Hiragino Maru Gothic ProN W4" panose="020F0400000000000000" pitchFamily="34" charset="-128"/>
              <a:ea typeface="Hiragino Maru Gothic ProN W4" panose="020F0400000000000000" pitchFamily="34" charset="-128"/>
            </a:endParaRPr>
          </a:p>
          <a:p>
            <a:r>
              <a:rPr kumimoji="1" lang="ja-JP" altLang="en-US" sz="2000">
                <a:latin typeface="Hiragino Maru Gothic ProN W4" panose="020F0400000000000000" pitchFamily="34" charset="-128"/>
                <a:ea typeface="Hiragino Maru Gothic ProN W4" panose="020F0400000000000000" pitchFamily="34" charset="-128"/>
              </a:rPr>
              <a:t>　　になるための素養を身につけることができるモデルカリキュラムを開発する。</a:t>
            </a:r>
            <a:endParaRPr kumimoji="1" lang="en-US" altLang="ja-JP" sz="2000">
              <a:latin typeface="Hiragino Maru Gothic ProN W4" panose="020F0400000000000000" pitchFamily="34" charset="-128"/>
              <a:ea typeface="Hiragino Maru Gothic ProN W4" panose="020F0400000000000000" pitchFamily="34" charset="-128"/>
            </a:endParaRPr>
          </a:p>
        </p:txBody>
      </p:sp>
      <p:sp>
        <p:nvSpPr>
          <p:cNvPr id="6" name="テキスト ボックス 5">
            <a:extLst>
              <a:ext uri="{FF2B5EF4-FFF2-40B4-BE49-F238E27FC236}">
                <a16:creationId xmlns:a16="http://schemas.microsoft.com/office/drawing/2014/main" id="{540809A8-B2BF-D09B-EC8E-CAF996D90B24}"/>
              </a:ext>
            </a:extLst>
          </p:cNvPr>
          <p:cNvSpPr txBox="1"/>
          <p:nvPr/>
        </p:nvSpPr>
        <p:spPr>
          <a:xfrm>
            <a:off x="1002467" y="1022168"/>
            <a:ext cx="1776720" cy="400110"/>
          </a:xfrm>
          <a:prstGeom prst="rect">
            <a:avLst/>
          </a:prstGeom>
          <a:noFill/>
          <a:ln>
            <a:noFill/>
          </a:ln>
        </p:spPr>
        <p:txBody>
          <a:bodyPr wrap="square" rtlCol="0">
            <a:spAutoFit/>
          </a:bodyPr>
          <a:lstStyle/>
          <a:p>
            <a:r>
              <a:rPr kumimoji="1" lang="ja-JP" altLang="en-US" sz="2000">
                <a:latin typeface="Hiragino Maru Gothic ProN W4" panose="020F0400000000000000" pitchFamily="34" charset="-128"/>
                <a:ea typeface="Hiragino Maru Gothic ProN W4" panose="020F0400000000000000" pitchFamily="34" charset="-128"/>
              </a:rPr>
              <a:t>事業の目標</a:t>
            </a:r>
            <a:endParaRPr kumimoji="1" lang="en-US" altLang="ja-JP" sz="2000">
              <a:latin typeface="Hiragino Maru Gothic ProN W4" panose="020F0400000000000000" pitchFamily="34" charset="-128"/>
              <a:ea typeface="Hiragino Maru Gothic ProN W4" panose="020F0400000000000000" pitchFamily="34" charset="-128"/>
            </a:endParaRPr>
          </a:p>
        </p:txBody>
      </p:sp>
      <p:sp>
        <p:nvSpPr>
          <p:cNvPr id="7" name="テキスト ボックス 6">
            <a:extLst>
              <a:ext uri="{FF2B5EF4-FFF2-40B4-BE49-F238E27FC236}">
                <a16:creationId xmlns:a16="http://schemas.microsoft.com/office/drawing/2014/main" id="{0E68BB00-ED07-1390-58E8-6DF86B946816}"/>
              </a:ext>
            </a:extLst>
          </p:cNvPr>
          <p:cNvSpPr txBox="1"/>
          <p:nvPr/>
        </p:nvSpPr>
        <p:spPr>
          <a:xfrm>
            <a:off x="8695422" y="3859283"/>
            <a:ext cx="1776720" cy="400110"/>
          </a:xfrm>
          <a:prstGeom prst="rect">
            <a:avLst/>
          </a:prstGeom>
          <a:noFill/>
          <a:ln>
            <a:noFill/>
          </a:ln>
        </p:spPr>
        <p:txBody>
          <a:bodyPr wrap="square" rtlCol="0">
            <a:spAutoFit/>
          </a:bodyPr>
          <a:lstStyle/>
          <a:p>
            <a:r>
              <a:rPr kumimoji="1" lang="ja-JP" altLang="en-US" sz="2000">
                <a:latin typeface="Hiragino Maru Gothic ProN W4" panose="020F0400000000000000" pitchFamily="34" charset="-128"/>
                <a:ea typeface="Hiragino Maru Gothic ProN W4" panose="020F0400000000000000" pitchFamily="34" charset="-128"/>
              </a:rPr>
              <a:t>事業の母体</a:t>
            </a:r>
            <a:endParaRPr kumimoji="1" lang="en-US" altLang="ja-JP" sz="2000">
              <a:latin typeface="Hiragino Maru Gothic ProN W4" panose="020F0400000000000000" pitchFamily="34" charset="-128"/>
              <a:ea typeface="Hiragino Maru Gothic ProN W4" panose="020F0400000000000000" pitchFamily="34" charset="-128"/>
            </a:endParaRPr>
          </a:p>
        </p:txBody>
      </p:sp>
      <p:pic>
        <p:nvPicPr>
          <p:cNvPr id="8" name="図 7" descr="グラフィカル ユーザー インターフェイス, Web サイト&#10;&#10;自動的に生成された説明">
            <a:extLst>
              <a:ext uri="{FF2B5EF4-FFF2-40B4-BE49-F238E27FC236}">
                <a16:creationId xmlns:a16="http://schemas.microsoft.com/office/drawing/2014/main" id="{70D98F6A-CEAF-B2CF-976B-93855466C56C}"/>
              </a:ext>
            </a:extLst>
          </p:cNvPr>
          <p:cNvPicPr>
            <a:picLocks noChangeAspect="1"/>
          </p:cNvPicPr>
          <p:nvPr/>
        </p:nvPicPr>
        <p:blipFill>
          <a:blip r:embed="rId2"/>
          <a:stretch>
            <a:fillRect/>
          </a:stretch>
        </p:blipFill>
        <p:spPr>
          <a:xfrm>
            <a:off x="448546" y="3537532"/>
            <a:ext cx="3646376" cy="2920711"/>
          </a:xfrm>
          <a:prstGeom prst="rect">
            <a:avLst/>
          </a:prstGeom>
          <a:ln>
            <a:solidFill>
              <a:schemeClr val="tx1"/>
            </a:solidFill>
          </a:ln>
        </p:spPr>
      </p:pic>
      <p:sp>
        <p:nvSpPr>
          <p:cNvPr id="9" name="テキスト ボックス 8">
            <a:extLst>
              <a:ext uri="{FF2B5EF4-FFF2-40B4-BE49-F238E27FC236}">
                <a16:creationId xmlns:a16="http://schemas.microsoft.com/office/drawing/2014/main" id="{58CCD89D-B23F-D87A-83C2-A1200617F31E}"/>
              </a:ext>
            </a:extLst>
          </p:cNvPr>
          <p:cNvSpPr txBox="1"/>
          <p:nvPr/>
        </p:nvSpPr>
        <p:spPr>
          <a:xfrm>
            <a:off x="448546" y="6501438"/>
            <a:ext cx="6091084" cy="307777"/>
          </a:xfrm>
          <a:prstGeom prst="rect">
            <a:avLst/>
          </a:prstGeom>
          <a:noFill/>
        </p:spPr>
        <p:txBody>
          <a:bodyPr wrap="square">
            <a:spAutoFit/>
          </a:bodyPr>
          <a:lstStyle/>
          <a:p>
            <a:r>
              <a:rPr lang="ja-JP" altLang="en-US" sz="1400">
                <a:latin typeface="Hiragino Maru Gothic ProN W4" panose="020F0400000000000000" pitchFamily="34" charset="-128"/>
                <a:ea typeface="Hiragino Maru Gothic ProN W4" panose="020F0400000000000000" pitchFamily="34" charset="-128"/>
              </a:rPr>
              <a:t>http://www.mi.u-tokyo.ac.jp/consortium/index.html</a:t>
            </a:r>
          </a:p>
        </p:txBody>
      </p:sp>
      <p:pic>
        <p:nvPicPr>
          <p:cNvPr id="10" name="図 9" descr="グラフィカル ユーザー インターフェイス, Web サイト&#10;&#10;自動的に生成された説明">
            <a:extLst>
              <a:ext uri="{FF2B5EF4-FFF2-40B4-BE49-F238E27FC236}">
                <a16:creationId xmlns:a16="http://schemas.microsoft.com/office/drawing/2014/main" id="{38AD0FFC-BB45-E9EF-569F-3104B4169B32}"/>
              </a:ext>
            </a:extLst>
          </p:cNvPr>
          <p:cNvPicPr>
            <a:picLocks noChangeAspect="1"/>
          </p:cNvPicPr>
          <p:nvPr/>
        </p:nvPicPr>
        <p:blipFill>
          <a:blip r:embed="rId3"/>
          <a:stretch>
            <a:fillRect/>
          </a:stretch>
        </p:blipFill>
        <p:spPr>
          <a:xfrm>
            <a:off x="4124042" y="3530040"/>
            <a:ext cx="3250793" cy="2901286"/>
          </a:xfrm>
          <a:prstGeom prst="rect">
            <a:avLst/>
          </a:prstGeom>
          <a:ln>
            <a:solidFill>
              <a:schemeClr val="tx1"/>
            </a:solidFill>
          </a:ln>
        </p:spPr>
      </p:pic>
    </p:spTree>
    <p:extLst>
      <p:ext uri="{BB962C8B-B14F-4D97-AF65-F5344CB8AC3E}">
        <p14:creationId xmlns:p14="http://schemas.microsoft.com/office/powerpoint/2010/main" val="2262844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D2D25-E3DC-E783-009A-95951BD9FBA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B847F19-C4BB-90A9-59A6-80B95DF572E1}"/>
              </a:ext>
            </a:extLst>
          </p:cNvPr>
          <p:cNvSpPr txBox="1"/>
          <p:nvPr/>
        </p:nvSpPr>
        <p:spPr>
          <a:xfrm>
            <a:off x="4028767" y="336838"/>
            <a:ext cx="4134466" cy="523220"/>
          </a:xfrm>
          <a:prstGeom prst="rect">
            <a:avLst/>
          </a:prstGeom>
          <a:noFill/>
        </p:spPr>
        <p:txBody>
          <a:bodyPr wrap="none" rtlCol="0">
            <a:spAutoFit/>
          </a:bodyPr>
          <a:lstStyle/>
          <a:p>
            <a:pPr algn="ctr"/>
            <a:r>
              <a:rPr kumimoji="1" lang="ja-JP" altLang="en-US" sz="2800">
                <a:latin typeface="Hiragino Maru Gothic ProN W4" panose="020F0400000000000000" pitchFamily="34" charset="-128"/>
                <a:ea typeface="Hiragino Maru Gothic ProN W4" panose="020F0400000000000000" pitchFamily="34" charset="-128"/>
              </a:rPr>
              <a:t>普及・展開への取り組み</a:t>
            </a:r>
          </a:p>
        </p:txBody>
      </p:sp>
      <p:sp>
        <p:nvSpPr>
          <p:cNvPr id="3" name="・医療系数理DSワークショップの開催：11/10、11/17、12/1(18時~)…">
            <a:extLst>
              <a:ext uri="{FF2B5EF4-FFF2-40B4-BE49-F238E27FC236}">
                <a16:creationId xmlns:a16="http://schemas.microsoft.com/office/drawing/2014/main" id="{A5AA817D-DD02-321A-FA6B-50474692A6A2}"/>
              </a:ext>
            </a:extLst>
          </p:cNvPr>
          <p:cNvSpPr txBox="1"/>
          <p:nvPr/>
        </p:nvSpPr>
        <p:spPr>
          <a:xfrm>
            <a:off x="727388" y="2480387"/>
            <a:ext cx="1134141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indent="711200" algn="just" defTabSz="457200">
              <a:defRPr sz="3300">
                <a:latin typeface="ヒラギノ丸ゴ ProN W4"/>
                <a:ea typeface="ヒラギノ丸ゴ ProN W4"/>
                <a:cs typeface="ヒラギノ丸ゴ ProN W4"/>
                <a:sym typeface="ヒラギノ丸ゴ ProN W4"/>
              </a:defRPr>
            </a:pPr>
            <a:endParaRPr sz="2000"/>
          </a:p>
        </p:txBody>
      </p:sp>
      <p:sp>
        <p:nvSpPr>
          <p:cNvPr id="4" name="2023年度">
            <a:extLst>
              <a:ext uri="{FF2B5EF4-FFF2-40B4-BE49-F238E27FC236}">
                <a16:creationId xmlns:a16="http://schemas.microsoft.com/office/drawing/2014/main" id="{F2AB0CBA-BA32-51CD-442F-C50B357137EE}"/>
              </a:ext>
            </a:extLst>
          </p:cNvPr>
          <p:cNvSpPr txBox="1"/>
          <p:nvPr/>
        </p:nvSpPr>
        <p:spPr>
          <a:xfrm>
            <a:off x="1216056" y="4153898"/>
            <a:ext cx="1888947"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indent="711200" algn="just" defTabSz="457200">
              <a:defRPr sz="3300">
                <a:latin typeface="ヒラギノ丸ゴ ProN W4"/>
                <a:ea typeface="ヒラギノ丸ゴ ProN W4"/>
                <a:cs typeface="ヒラギノ丸ゴ ProN W4"/>
                <a:sym typeface="ヒラギノ丸ゴ ProN W4"/>
              </a:defRPr>
            </a:lvl1pPr>
          </a:lstStyle>
          <a:p>
            <a:pPr algn="l"/>
            <a:endParaRPr sz="1800"/>
          </a:p>
        </p:txBody>
      </p:sp>
      <p:sp>
        <p:nvSpPr>
          <p:cNvPr id="5" name="テキスト ボックス 4">
            <a:extLst>
              <a:ext uri="{FF2B5EF4-FFF2-40B4-BE49-F238E27FC236}">
                <a16:creationId xmlns:a16="http://schemas.microsoft.com/office/drawing/2014/main" id="{19926B38-32D1-4A32-496D-5E7ECAF8D30C}"/>
              </a:ext>
            </a:extLst>
          </p:cNvPr>
          <p:cNvSpPr txBox="1"/>
          <p:nvPr/>
        </p:nvSpPr>
        <p:spPr>
          <a:xfrm>
            <a:off x="475016" y="4217803"/>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sz="1800">
                <a:latin typeface="Hiragino Maru Gothic ProN W4" panose="020F0400000000000000" pitchFamily="34" charset="-128"/>
                <a:ea typeface="Hiragino Maru Gothic ProN W4" panose="020F0400000000000000" pitchFamily="34" charset="-128"/>
              </a:rPr>
              <a:t>5</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6" name="テキスト ボックス 5">
            <a:extLst>
              <a:ext uri="{FF2B5EF4-FFF2-40B4-BE49-F238E27FC236}">
                <a16:creationId xmlns:a16="http://schemas.microsoft.com/office/drawing/2014/main" id="{04FE7B43-3BD8-8B23-407F-BDBD9E51234B}"/>
              </a:ext>
            </a:extLst>
          </p:cNvPr>
          <p:cNvSpPr txBox="1"/>
          <p:nvPr/>
        </p:nvSpPr>
        <p:spPr>
          <a:xfrm>
            <a:off x="475016" y="2638616"/>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a:latin typeface="Hiragino Maru Gothic ProN W4" panose="020F0400000000000000" pitchFamily="34" charset="-128"/>
                <a:ea typeface="Hiragino Maru Gothic ProN W4" panose="020F0400000000000000" pitchFamily="34" charset="-128"/>
              </a:rPr>
              <a:t>4</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7" name="テキスト ボックス 6">
            <a:extLst>
              <a:ext uri="{FF2B5EF4-FFF2-40B4-BE49-F238E27FC236}">
                <a16:creationId xmlns:a16="http://schemas.microsoft.com/office/drawing/2014/main" id="{C1CED003-82AF-A814-AFA9-C62E73841009}"/>
              </a:ext>
            </a:extLst>
          </p:cNvPr>
          <p:cNvSpPr txBox="1"/>
          <p:nvPr/>
        </p:nvSpPr>
        <p:spPr>
          <a:xfrm>
            <a:off x="2309060" y="2638616"/>
            <a:ext cx="9598964" cy="1477328"/>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・医療系数理</a:t>
            </a:r>
            <a:r>
              <a:rPr lang="en-US" altLang="ja-JP" sz="1800">
                <a:latin typeface="Hiragino Maru Gothic ProN W4" panose="020F0400000000000000" pitchFamily="34" charset="-128"/>
                <a:ea typeface="Hiragino Maru Gothic ProN W4" panose="020F0400000000000000" pitchFamily="34" charset="-128"/>
              </a:rPr>
              <a:t>DS</a:t>
            </a:r>
            <a:r>
              <a:rPr lang="ja-JP" altLang="en-US" sz="1800">
                <a:latin typeface="Hiragino Maru Gothic ProN W4" panose="020F0400000000000000" pitchFamily="34" charset="-128"/>
                <a:ea typeface="Hiragino Maru Gothic ProN W4" panose="020F0400000000000000" pitchFamily="34" charset="-128"/>
              </a:rPr>
              <a:t>ワークショップ</a:t>
            </a:r>
            <a:r>
              <a:rPr lang="en-US" altLang="ja-JP" sz="1800">
                <a:latin typeface="Hiragino Maru Gothic ProN W4" panose="020F0400000000000000" pitchFamily="34" charset="-128"/>
                <a:ea typeface="Hiragino Maru Gothic ProN W4" panose="020F0400000000000000" pitchFamily="34" charset="-128"/>
              </a:rPr>
              <a:t>2022</a:t>
            </a:r>
            <a:r>
              <a:rPr lang="ja-JP" altLang="en-US">
                <a:latin typeface="Hiragino Maru Gothic ProN W4" panose="020F0400000000000000" pitchFamily="34" charset="-128"/>
                <a:ea typeface="Hiragino Maru Gothic ProN W4" panose="020F0400000000000000" pitchFamily="34" charset="-128"/>
              </a:rPr>
              <a:t>を</a:t>
            </a:r>
            <a:r>
              <a:rPr lang="ja-JP" altLang="en-US" sz="1800">
                <a:latin typeface="Hiragino Maru Gothic ProN W4" panose="020F0400000000000000" pitchFamily="34" charset="-128"/>
                <a:ea typeface="Hiragino Maru Gothic ProN W4" panose="020F0400000000000000" pitchFamily="34" charset="-128"/>
              </a:rPr>
              <a:t>開催</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　対象：医学科</a:t>
            </a:r>
            <a:r>
              <a:rPr lang="en-US" altLang="ja-JP">
                <a:latin typeface="Hiragino Maru Gothic ProN W4" panose="020F0400000000000000" pitchFamily="34" charset="-128"/>
                <a:ea typeface="Hiragino Maru Gothic ProN W4" panose="020F0400000000000000" pitchFamily="34" charset="-128"/>
              </a:rPr>
              <a:t> or </a:t>
            </a:r>
            <a:r>
              <a:rPr lang="ja-JP" altLang="en-US">
                <a:latin typeface="Hiragino Maru Gothic ProN W4" panose="020F0400000000000000" pitchFamily="34" charset="-128"/>
                <a:ea typeface="Hiragino Maru Gothic ProN W4" panose="020F0400000000000000" pitchFamily="34" charset="-128"/>
              </a:rPr>
              <a:t>歯学科を有する全ての医療系大学の教員</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コース登録人数計</a:t>
            </a:r>
            <a:r>
              <a:rPr lang="en-US" altLang="ja-JP">
                <a:latin typeface="Hiragino Maru Gothic ProN W4" panose="020F0400000000000000" pitchFamily="34" charset="-128"/>
                <a:ea typeface="Hiragino Maru Gothic ProN W4" panose="020F0400000000000000" pitchFamily="34" charset="-128"/>
              </a:rPr>
              <a:t>141</a:t>
            </a:r>
            <a:r>
              <a:rPr lang="ja-JP" altLang="en-US">
                <a:latin typeface="Hiragino Maru Gothic ProN W4" panose="020F0400000000000000" pitchFamily="34" charset="-128"/>
                <a:ea typeface="Hiragino Maru Gothic ProN W4" panose="020F0400000000000000" pitchFamily="34" charset="-128"/>
              </a:rPr>
              <a:t>人</a:t>
            </a:r>
            <a:r>
              <a:rPr lang="en-US" altLang="ja-JP">
                <a:latin typeface="Hiragino Maru Gothic ProN W4" panose="020F0400000000000000" pitchFamily="34" charset="-128"/>
                <a:ea typeface="Hiragino Maru Gothic ProN W4" panose="020F0400000000000000" pitchFamily="34" charset="-128"/>
              </a:rPr>
              <a:t>)</a:t>
            </a:r>
          </a:p>
          <a:p>
            <a:r>
              <a:rPr lang="ja-JP" altLang="en-US" sz="1800">
                <a:latin typeface="Hiragino Maru Gothic ProN W4" panose="020F0400000000000000" pitchFamily="34" charset="-128"/>
                <a:ea typeface="Hiragino Maru Gothic ProN W4" panose="020F0400000000000000" pitchFamily="34" charset="-128"/>
              </a:rPr>
              <a:t>　これまでの取組みの説明と</a:t>
            </a:r>
            <a:r>
              <a:rPr lang="ja-JP" altLang="en-US">
                <a:latin typeface="Hiragino Maru Gothic ProN W4" panose="020F0400000000000000" pitchFamily="34" charset="-128"/>
                <a:ea typeface="Hiragino Maru Gothic ProN W4" panose="020F0400000000000000" pitchFamily="34" charset="-128"/>
              </a:rPr>
              <a:t>「医療と</a:t>
            </a:r>
            <a:r>
              <a:rPr lang="en-US" altLang="ja-JP">
                <a:latin typeface="Hiragino Maru Gothic ProN W4" panose="020F0400000000000000" pitchFamily="34" charset="-128"/>
                <a:ea typeface="Hiragino Maru Gothic ProN W4" panose="020F0400000000000000" pitchFamily="34" charset="-128"/>
              </a:rPr>
              <a:t>AI</a:t>
            </a:r>
            <a:r>
              <a:rPr lang="ja-JP" altLang="en-US">
                <a:latin typeface="Hiragino Maru Gothic ProN W4" panose="020F0400000000000000" pitchFamily="34" charset="-128"/>
                <a:ea typeface="Hiragino Maru Gothic ProN W4" panose="020F0400000000000000" pitchFamily="34" charset="-128"/>
              </a:rPr>
              <a:t>・ビッグデータ入門」の縮小版の演習体験</a:t>
            </a:r>
            <a:endParaRPr lang="en-US" altLang="ja-JP">
              <a:latin typeface="Hiragino Maru Gothic ProN W4" panose="020F0400000000000000" pitchFamily="34" charset="-128"/>
              <a:ea typeface="Hiragino Maru Gothic ProN W4" panose="020F0400000000000000" pitchFamily="34" charset="-128"/>
            </a:endParaRPr>
          </a:p>
          <a:p>
            <a:r>
              <a:rPr lang="ja-JP" altLang="en-US" sz="1800">
                <a:latin typeface="Hiragino Maru Gothic ProN W4" panose="020F0400000000000000" pitchFamily="34" charset="-128"/>
                <a:ea typeface="Hiragino Maru Gothic ProN W4" panose="020F0400000000000000" pitchFamily="34" charset="-128"/>
              </a:rPr>
              <a:t>・「医療と</a:t>
            </a:r>
            <a:r>
              <a:rPr lang="en-US" altLang="ja-JP" sz="1800">
                <a:latin typeface="Hiragino Maru Gothic ProN W4" panose="020F0400000000000000" pitchFamily="34" charset="-128"/>
                <a:ea typeface="Hiragino Maru Gothic ProN W4" panose="020F0400000000000000" pitchFamily="34" charset="-128"/>
              </a:rPr>
              <a:t>AI</a:t>
            </a:r>
            <a:r>
              <a:rPr lang="ja-JP" altLang="en-US" sz="1800">
                <a:latin typeface="Hiragino Maru Gothic ProN W4" panose="020F0400000000000000" pitchFamily="34" charset="-128"/>
                <a:ea typeface="Hiragino Maru Gothic ProN W4" panose="020F0400000000000000" pitchFamily="34" charset="-128"/>
              </a:rPr>
              <a:t>・ビッグデータ入門」および医療系数理</a:t>
            </a:r>
            <a:r>
              <a:rPr lang="en-US" altLang="ja-JP" sz="1800">
                <a:latin typeface="Hiragino Maru Gothic ProN W4" panose="020F0400000000000000" pitchFamily="34" charset="-128"/>
                <a:ea typeface="Hiragino Maru Gothic ProN W4" panose="020F0400000000000000" pitchFamily="34" charset="-128"/>
              </a:rPr>
              <a:t>DS</a:t>
            </a:r>
            <a:r>
              <a:rPr lang="ja-JP" altLang="en-US" sz="1800">
                <a:latin typeface="Hiragino Maru Gothic ProN W4" panose="020F0400000000000000" pitchFamily="34" charset="-128"/>
                <a:ea typeface="Hiragino Maru Gothic ProN W4" panose="020F0400000000000000" pitchFamily="34" charset="-128"/>
              </a:rPr>
              <a:t>ワークショップの内容を　</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　</a:t>
            </a:r>
            <a:r>
              <a:rPr lang="en-US" altLang="ja-JP" sz="1800">
                <a:latin typeface="Hiragino Maru Gothic ProN W4" panose="020F0400000000000000" pitchFamily="34" charset="-128"/>
                <a:ea typeface="Hiragino Maru Gothic ProN W4" panose="020F0400000000000000" pitchFamily="34" charset="-128"/>
              </a:rPr>
              <a:t>Github</a:t>
            </a:r>
            <a:r>
              <a:rPr lang="ja-JP" altLang="en-US" sz="1800">
                <a:latin typeface="Hiragino Maru Gothic ProN W4" panose="020F0400000000000000" pitchFamily="34" charset="-128"/>
                <a:ea typeface="Hiragino Maru Gothic ProN W4" panose="020F0400000000000000" pitchFamily="34" charset="-128"/>
              </a:rPr>
              <a:t>にて公開</a:t>
            </a:r>
            <a:r>
              <a:rPr lang="en-US" altLang="ja-JP" sz="1800">
                <a:latin typeface="Hiragino Maru Gothic ProN W4" panose="020F0400000000000000" pitchFamily="34" charset="-128"/>
                <a:ea typeface="Hiragino Maru Gothic ProN W4" panose="020F0400000000000000" pitchFamily="34" charset="-128"/>
              </a:rPr>
              <a:t> (http://github.com/TMDU-AI/workshop2022)</a:t>
            </a:r>
            <a:endParaRPr lang="ja-JP" altLang="en-US" sz="1800">
              <a:latin typeface="Hiragino Maru Gothic ProN W4" panose="020F0400000000000000" pitchFamily="34" charset="-128"/>
              <a:ea typeface="Hiragino Maru Gothic ProN W4" panose="020F0400000000000000" pitchFamily="34" charset="-128"/>
            </a:endParaRPr>
          </a:p>
        </p:txBody>
      </p:sp>
      <p:sp>
        <p:nvSpPr>
          <p:cNvPr id="8" name="テキスト ボックス 7">
            <a:extLst>
              <a:ext uri="{FF2B5EF4-FFF2-40B4-BE49-F238E27FC236}">
                <a16:creationId xmlns:a16="http://schemas.microsoft.com/office/drawing/2014/main" id="{073CE4FD-B734-F7CA-2F7D-8AEA941D11CA}"/>
              </a:ext>
            </a:extLst>
          </p:cNvPr>
          <p:cNvSpPr txBox="1"/>
          <p:nvPr/>
        </p:nvSpPr>
        <p:spPr>
          <a:xfrm>
            <a:off x="2302701" y="4207544"/>
            <a:ext cx="8906326" cy="1200329"/>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・第</a:t>
            </a:r>
            <a:r>
              <a:rPr lang="en-US" altLang="ja-JP">
                <a:latin typeface="Hiragino Maru Gothic ProN W4" panose="020F0400000000000000" pitchFamily="34" charset="-128"/>
                <a:ea typeface="Hiragino Maru Gothic ProN W4" panose="020F0400000000000000" pitchFamily="34" charset="-128"/>
              </a:rPr>
              <a:t>55</a:t>
            </a:r>
            <a:r>
              <a:rPr lang="ja-JP" altLang="en-US">
                <a:latin typeface="Hiragino Maru Gothic ProN W4" panose="020F0400000000000000" pitchFamily="34" charset="-128"/>
                <a:ea typeface="Hiragino Maru Gothic ProN W4" panose="020F0400000000000000" pitchFamily="34" charset="-128"/>
              </a:rPr>
              <a:t>回日本医学教育学会大会にてワークショップ開催</a:t>
            </a:r>
            <a:endParaRPr lang="en-US" altLang="ja-JP">
              <a:latin typeface="Hiragino Maru Gothic ProN W4" panose="020F0400000000000000" pitchFamily="34" charset="-128"/>
              <a:ea typeface="Hiragino Maru Gothic ProN W4" panose="020F0400000000000000" pitchFamily="34" charset="-128"/>
            </a:endParaRPr>
          </a:p>
          <a:p>
            <a:r>
              <a:rPr lang="ja-JP" altLang="en-US" sz="1800">
                <a:solidFill>
                  <a:srgbClr val="FF0000"/>
                </a:solidFill>
                <a:latin typeface="Hiragino Maru Gothic ProN W4" panose="020F0400000000000000" pitchFamily="34" charset="-128"/>
                <a:ea typeface="Hiragino Maru Gothic ProN W4" panose="020F0400000000000000" pitchFamily="34" charset="-128"/>
              </a:rPr>
              <a:t>・文部科学省「数理・データサイエンス・</a:t>
            </a:r>
            <a:r>
              <a:rPr lang="en-US" altLang="ja-JP" sz="1800">
                <a:solidFill>
                  <a:srgbClr val="FF0000"/>
                </a:solidFill>
                <a:latin typeface="Hiragino Maru Gothic ProN W4" panose="020F0400000000000000" pitchFamily="34" charset="-128"/>
                <a:ea typeface="Hiragino Maru Gothic ProN W4" panose="020F0400000000000000" pitchFamily="34" charset="-128"/>
              </a:rPr>
              <a:t>AI</a:t>
            </a:r>
            <a:r>
              <a:rPr lang="ja-JP" altLang="en-US" sz="1800">
                <a:solidFill>
                  <a:srgbClr val="FF0000"/>
                </a:solidFill>
                <a:latin typeface="Hiragino Maru Gothic ProN W4" panose="020F0400000000000000" pitchFamily="34" charset="-128"/>
                <a:ea typeface="Hiragino Maru Gothic ProN W4" panose="020F0400000000000000" pitchFamily="34" charset="-128"/>
              </a:rPr>
              <a:t>教育プログラム認定制度」</a:t>
            </a:r>
            <a:endParaRPr lang="en-US" altLang="ja-JP" sz="1800">
              <a:solidFill>
                <a:srgbClr val="FF0000"/>
              </a:solidFill>
              <a:latin typeface="Hiragino Maru Gothic ProN W4" panose="020F0400000000000000" pitchFamily="34" charset="-128"/>
              <a:ea typeface="Hiragino Maru Gothic ProN W4" panose="020F0400000000000000" pitchFamily="34" charset="-128"/>
            </a:endParaRPr>
          </a:p>
          <a:p>
            <a:r>
              <a:rPr lang="ja-JP" altLang="en-US">
                <a:solidFill>
                  <a:srgbClr val="FF0000"/>
                </a:solidFill>
                <a:latin typeface="Hiragino Maru Gothic ProN W4" panose="020F0400000000000000" pitchFamily="34" charset="-128"/>
                <a:ea typeface="Hiragino Maru Gothic ProN W4" panose="020F0400000000000000" pitchFamily="34" charset="-128"/>
              </a:rPr>
              <a:t>　</a:t>
            </a:r>
            <a:r>
              <a:rPr lang="ja-JP" altLang="en-US" sz="1800">
                <a:solidFill>
                  <a:srgbClr val="FF0000"/>
                </a:solidFill>
                <a:latin typeface="Hiragino Maru Gothic ProN W4" panose="020F0400000000000000" pitchFamily="34" charset="-128"/>
                <a:ea typeface="Hiragino Maru Gothic ProN W4" panose="020F0400000000000000" pitchFamily="34" charset="-128"/>
              </a:rPr>
              <a:t>リテラシーレベルおよびリテラシーレベルプラス認定</a:t>
            </a:r>
            <a:endParaRPr lang="en-US" altLang="ja-JP" sz="1800">
              <a:solidFill>
                <a:srgbClr val="FF0000"/>
              </a:solidFill>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・医療系数理</a:t>
            </a:r>
            <a:r>
              <a:rPr lang="en-US" altLang="ja-JP">
                <a:latin typeface="Hiragino Maru Gothic ProN W4" panose="020F0400000000000000" pitchFamily="34" charset="-128"/>
                <a:ea typeface="Hiragino Maru Gothic ProN W4" panose="020F0400000000000000" pitchFamily="34" charset="-128"/>
              </a:rPr>
              <a:t>DS</a:t>
            </a:r>
            <a:r>
              <a:rPr lang="ja-JP" altLang="en-US">
                <a:latin typeface="Hiragino Maru Gothic ProN W4" panose="020F0400000000000000" pitchFamily="34" charset="-128"/>
                <a:ea typeface="Hiragino Maru Gothic ProN W4" panose="020F0400000000000000" pitchFamily="34" charset="-128"/>
              </a:rPr>
              <a:t>ワークショップ</a:t>
            </a:r>
            <a:r>
              <a:rPr lang="en-US" altLang="ja-JP">
                <a:latin typeface="Hiragino Maru Gothic ProN W4" panose="020F0400000000000000" pitchFamily="34" charset="-128"/>
                <a:ea typeface="Hiragino Maru Gothic ProN W4" panose="020F0400000000000000" pitchFamily="34" charset="-128"/>
              </a:rPr>
              <a:t>2023</a:t>
            </a:r>
            <a:r>
              <a:rPr lang="ja-JP" altLang="en-US">
                <a:latin typeface="Hiragino Maru Gothic ProN W4" panose="020F0400000000000000" pitchFamily="34" charset="-128"/>
                <a:ea typeface="Hiragino Maru Gothic ProN W4" panose="020F0400000000000000" pitchFamily="34" charset="-128"/>
              </a:rPr>
              <a:t>を開催</a:t>
            </a:r>
            <a:r>
              <a:rPr lang="en-US" altLang="ja-JP">
                <a:latin typeface="Hiragino Maru Gothic ProN W4" panose="020F0400000000000000" pitchFamily="34" charset="-128"/>
                <a:ea typeface="Hiragino Maru Gothic ProN W4" panose="020F0400000000000000" pitchFamily="34" charset="-128"/>
              </a:rPr>
              <a:t>(3</a:t>
            </a:r>
            <a:r>
              <a:rPr lang="ja-JP" altLang="en-US">
                <a:latin typeface="Hiragino Maru Gothic ProN W4" panose="020F0400000000000000" pitchFamily="34" charset="-128"/>
                <a:ea typeface="Hiragino Maru Gothic ProN W4" panose="020F0400000000000000" pitchFamily="34" charset="-128"/>
              </a:rPr>
              <a:t>月</a:t>
            </a:r>
            <a:r>
              <a:rPr lang="en-US" altLang="ja-JP">
                <a:latin typeface="Hiragino Maru Gothic ProN W4" panose="020F0400000000000000" pitchFamily="34" charset="-128"/>
                <a:ea typeface="Hiragino Maru Gothic ProN W4" panose="020F0400000000000000" pitchFamily="34" charset="-128"/>
              </a:rPr>
              <a:t>)</a:t>
            </a:r>
            <a:endParaRPr lang="ja-JP" altLang="en-US" sz="1800">
              <a:latin typeface="Hiragino Maru Gothic ProN W4" panose="020F0400000000000000" pitchFamily="34" charset="-128"/>
              <a:ea typeface="Hiragino Maru Gothic ProN W4" panose="020F0400000000000000" pitchFamily="34" charset="-128"/>
            </a:endParaRPr>
          </a:p>
        </p:txBody>
      </p:sp>
      <p:sp>
        <p:nvSpPr>
          <p:cNvPr id="9" name="テキスト ボックス 8">
            <a:extLst>
              <a:ext uri="{FF2B5EF4-FFF2-40B4-BE49-F238E27FC236}">
                <a16:creationId xmlns:a16="http://schemas.microsoft.com/office/drawing/2014/main" id="{B3205CED-19B2-F8A2-C1AD-9E053C4E47FE}"/>
              </a:ext>
            </a:extLst>
          </p:cNvPr>
          <p:cNvSpPr txBox="1"/>
          <p:nvPr/>
        </p:nvSpPr>
        <p:spPr>
          <a:xfrm>
            <a:off x="475016" y="1744533"/>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sz="1800">
                <a:latin typeface="Hiragino Maru Gothic ProN W4" panose="020F0400000000000000" pitchFamily="34" charset="-128"/>
                <a:ea typeface="Hiragino Maru Gothic ProN W4" panose="020F0400000000000000" pitchFamily="34" charset="-128"/>
              </a:rPr>
              <a:t>3</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10" name="テキスト ボックス 9">
            <a:extLst>
              <a:ext uri="{FF2B5EF4-FFF2-40B4-BE49-F238E27FC236}">
                <a16:creationId xmlns:a16="http://schemas.microsoft.com/office/drawing/2014/main" id="{A82FC601-D6FD-9BAD-1BDA-C07968F376EB}"/>
              </a:ext>
            </a:extLst>
          </p:cNvPr>
          <p:cNvSpPr txBox="1"/>
          <p:nvPr/>
        </p:nvSpPr>
        <p:spPr>
          <a:xfrm>
            <a:off x="2309060" y="1723554"/>
            <a:ext cx="8906326" cy="646331"/>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・本学主催のワークショップにて演習教材を配布</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sz="1800">
                <a:latin typeface="Hiragino Maru Gothic ProN W4" panose="020F0400000000000000" pitchFamily="34" charset="-128"/>
                <a:ea typeface="Hiragino Maru Gothic ProN W4" panose="020F0400000000000000" pitchFamily="34" charset="-128"/>
              </a:rPr>
              <a:t>・第</a:t>
            </a:r>
            <a:r>
              <a:rPr lang="en-US" altLang="ja-JP" sz="1800">
                <a:latin typeface="Hiragino Maru Gothic ProN W4" panose="020F0400000000000000" pitchFamily="34" charset="-128"/>
                <a:ea typeface="Hiragino Maru Gothic ProN W4" panose="020F0400000000000000" pitchFamily="34" charset="-128"/>
              </a:rPr>
              <a:t>16</a:t>
            </a:r>
            <a:r>
              <a:rPr lang="ja-JP" altLang="en-US" sz="1800">
                <a:latin typeface="Hiragino Maru Gothic ProN W4" panose="020F0400000000000000" pitchFamily="34" charset="-128"/>
                <a:ea typeface="Hiragino Maru Gothic ProN W4" panose="020F0400000000000000" pitchFamily="34" charset="-128"/>
              </a:rPr>
              <a:t>回医療系</a:t>
            </a:r>
            <a:r>
              <a:rPr lang="en-US" altLang="ja-JP" sz="1800">
                <a:latin typeface="Hiragino Maru Gothic ProN W4" panose="020F0400000000000000" pitchFamily="34" charset="-128"/>
                <a:ea typeface="Hiragino Maru Gothic ProN W4" panose="020F0400000000000000" pitchFamily="34" charset="-128"/>
              </a:rPr>
              <a:t>e</a:t>
            </a:r>
            <a:r>
              <a:rPr lang="ja-JP" altLang="en-US" sz="1800">
                <a:latin typeface="Hiragino Maru Gothic ProN W4" panose="020F0400000000000000" pitchFamily="34" charset="-128"/>
                <a:ea typeface="Hiragino Maru Gothic ProN W4" panose="020F0400000000000000" pitchFamily="34" charset="-128"/>
              </a:rPr>
              <a:t>ラーニング全国交流会にて本取組みを発表</a:t>
            </a:r>
            <a:r>
              <a:rPr lang="en-US" altLang="ja-JP" sz="1800">
                <a:latin typeface="Hiragino Maru Gothic ProN W4" panose="020F0400000000000000" pitchFamily="34" charset="-128"/>
                <a:ea typeface="Hiragino Maru Gothic ProN W4" panose="020F0400000000000000" pitchFamily="34" charset="-128"/>
              </a:rPr>
              <a:t>(</a:t>
            </a:r>
            <a:r>
              <a:rPr lang="ja-JP" altLang="en-US" sz="1800">
                <a:latin typeface="Hiragino Maru Gothic ProN W4" panose="020F0400000000000000" pitchFamily="34" charset="-128"/>
                <a:ea typeface="Hiragino Maru Gothic ProN W4" panose="020F0400000000000000" pitchFamily="34" charset="-128"/>
              </a:rPr>
              <a:t>奨励賞</a:t>
            </a:r>
            <a:r>
              <a:rPr lang="en-US" altLang="ja-JP" sz="1800">
                <a:latin typeface="Hiragino Maru Gothic ProN W4" panose="020F0400000000000000" pitchFamily="34" charset="-128"/>
                <a:ea typeface="Hiragino Maru Gothic ProN W4" panose="020F0400000000000000" pitchFamily="34" charset="-128"/>
              </a:rPr>
              <a:t>)</a:t>
            </a:r>
            <a:endParaRPr lang="ja-JP" altLang="en-US" sz="1800">
              <a:latin typeface="Hiragino Maru Gothic ProN W4" panose="020F0400000000000000" pitchFamily="34" charset="-128"/>
              <a:ea typeface="Hiragino Maru Gothic ProN W4" panose="020F0400000000000000" pitchFamily="34" charset="-128"/>
            </a:endParaRPr>
          </a:p>
        </p:txBody>
      </p:sp>
      <p:sp>
        <p:nvSpPr>
          <p:cNvPr id="11" name="テキスト ボックス 10">
            <a:extLst>
              <a:ext uri="{FF2B5EF4-FFF2-40B4-BE49-F238E27FC236}">
                <a16:creationId xmlns:a16="http://schemas.microsoft.com/office/drawing/2014/main" id="{914D9043-B27A-E9AA-9CE2-29E7DE4F249F}"/>
              </a:ext>
            </a:extLst>
          </p:cNvPr>
          <p:cNvSpPr txBox="1"/>
          <p:nvPr/>
        </p:nvSpPr>
        <p:spPr>
          <a:xfrm>
            <a:off x="475016" y="1128019"/>
            <a:ext cx="1656184"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a:latin typeface="Hiragino Maru Gothic ProN W4" panose="020F0400000000000000" pitchFamily="34" charset="-128"/>
                <a:ea typeface="Hiragino Maru Gothic ProN W4" panose="020F0400000000000000" pitchFamily="34" charset="-128"/>
              </a:rPr>
              <a:t>2</a:t>
            </a:r>
            <a:r>
              <a:rPr lang="ja-JP" altLang="en-US" sz="1800">
                <a:latin typeface="Hiragino Maru Gothic ProN W4" panose="020F0400000000000000" pitchFamily="34" charset="-128"/>
                <a:ea typeface="Hiragino Maru Gothic ProN W4" panose="020F0400000000000000" pitchFamily="34" charset="-128"/>
              </a:rPr>
              <a:t>年度</a:t>
            </a:r>
          </a:p>
        </p:txBody>
      </p:sp>
      <p:sp>
        <p:nvSpPr>
          <p:cNvPr id="12" name="テキスト ボックス 11">
            <a:extLst>
              <a:ext uri="{FF2B5EF4-FFF2-40B4-BE49-F238E27FC236}">
                <a16:creationId xmlns:a16="http://schemas.microsoft.com/office/drawing/2014/main" id="{61B6BB44-5464-6614-0936-540D1A564846}"/>
              </a:ext>
            </a:extLst>
          </p:cNvPr>
          <p:cNvSpPr txBox="1"/>
          <p:nvPr/>
        </p:nvSpPr>
        <p:spPr>
          <a:xfrm>
            <a:off x="2314802" y="1139657"/>
            <a:ext cx="9126390" cy="369332"/>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・関東ブロック第</a:t>
            </a:r>
            <a:r>
              <a:rPr lang="en-US" altLang="ja-JP" sz="1800">
                <a:latin typeface="Hiragino Maru Gothic ProN W4" panose="020F0400000000000000" pitchFamily="34" charset="-128"/>
                <a:ea typeface="Hiragino Maru Gothic ProN W4" panose="020F0400000000000000" pitchFamily="34" charset="-128"/>
              </a:rPr>
              <a:t>6</a:t>
            </a:r>
            <a:r>
              <a:rPr lang="ja-JP" altLang="en-US" sz="1800">
                <a:latin typeface="Hiragino Maru Gothic ProN W4" panose="020F0400000000000000" pitchFamily="34" charset="-128"/>
                <a:ea typeface="Hiragino Maru Gothic ProN W4" panose="020F0400000000000000" pitchFamily="34" charset="-128"/>
              </a:rPr>
              <a:t>回ワークショップにて本取組みを紹介</a:t>
            </a:r>
            <a:r>
              <a:rPr lang="en-US" altLang="ja-JP" sz="1800">
                <a:latin typeface="Hiragino Maru Gothic ProN W4" panose="020F0400000000000000" pitchFamily="34" charset="-128"/>
                <a:ea typeface="Hiragino Maru Gothic ProN W4" panose="020F0400000000000000" pitchFamily="34" charset="-128"/>
              </a:rPr>
              <a:t>(</a:t>
            </a:r>
            <a:r>
              <a:rPr lang="ja-JP" altLang="en-US" sz="1800">
                <a:latin typeface="Hiragino Maru Gothic ProN W4" panose="020F0400000000000000" pitchFamily="34" charset="-128"/>
                <a:ea typeface="Hiragino Maru Gothic ProN W4" panose="020F0400000000000000" pitchFamily="34" charset="-128"/>
              </a:rPr>
              <a:t>本学とコンソーシアム共催</a:t>
            </a:r>
            <a:r>
              <a:rPr lang="en-US" altLang="ja-JP" sz="1800">
                <a:latin typeface="Hiragino Maru Gothic ProN W4" panose="020F0400000000000000" pitchFamily="34" charset="-128"/>
                <a:ea typeface="Hiragino Maru Gothic ProN W4" panose="020F0400000000000000" pitchFamily="34" charset="-128"/>
              </a:rPr>
              <a:t>)</a:t>
            </a:r>
            <a:endParaRPr lang="ja-JP" altLang="en-US" sz="1800">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579C22A2-42AC-7201-DF27-F51CBAD8B6DB}"/>
              </a:ext>
            </a:extLst>
          </p:cNvPr>
          <p:cNvSpPr txBox="1"/>
          <p:nvPr/>
        </p:nvSpPr>
        <p:spPr>
          <a:xfrm>
            <a:off x="395671" y="5524176"/>
            <a:ext cx="2224641" cy="369332"/>
          </a:xfrm>
          <a:prstGeom prst="rect">
            <a:avLst/>
          </a:prstGeom>
          <a:noFill/>
        </p:spPr>
        <p:txBody>
          <a:bodyPr wrap="square" rtlCol="0">
            <a:spAutoFit/>
          </a:bodyPr>
          <a:lstStyle/>
          <a:p>
            <a:pPr algn="ctr"/>
            <a:r>
              <a:rPr lang="ja-JP" altLang="en-US" sz="1800">
                <a:latin typeface="Hiragino Maru Gothic ProN W4" panose="020F0400000000000000" pitchFamily="34" charset="-128"/>
                <a:ea typeface="Hiragino Maru Gothic ProN W4" panose="020F0400000000000000" pitchFamily="34" charset="-128"/>
              </a:rPr>
              <a:t>令和</a:t>
            </a:r>
            <a:r>
              <a:rPr lang="en-US" altLang="ja-JP">
                <a:latin typeface="Hiragino Maru Gothic ProN W4" panose="020F0400000000000000" pitchFamily="34" charset="-128"/>
                <a:ea typeface="Hiragino Maru Gothic ProN W4" panose="020F0400000000000000" pitchFamily="34" charset="-128"/>
              </a:rPr>
              <a:t>6</a:t>
            </a:r>
            <a:r>
              <a:rPr lang="ja-JP" altLang="en-US" sz="1800">
                <a:latin typeface="Hiragino Maru Gothic ProN W4" panose="020F0400000000000000" pitchFamily="34" charset="-128"/>
                <a:ea typeface="Hiragino Maru Gothic ProN W4" panose="020F0400000000000000" pitchFamily="34" charset="-128"/>
              </a:rPr>
              <a:t>年度以降</a:t>
            </a:r>
          </a:p>
        </p:txBody>
      </p:sp>
      <p:sp>
        <p:nvSpPr>
          <p:cNvPr id="16" name="テキスト ボックス 15">
            <a:extLst>
              <a:ext uri="{FF2B5EF4-FFF2-40B4-BE49-F238E27FC236}">
                <a16:creationId xmlns:a16="http://schemas.microsoft.com/office/drawing/2014/main" id="{47E30C1C-2ED7-94E5-473B-1C5AE69BFF66}"/>
              </a:ext>
            </a:extLst>
          </p:cNvPr>
          <p:cNvSpPr txBox="1"/>
          <p:nvPr/>
        </p:nvSpPr>
        <p:spPr>
          <a:xfrm>
            <a:off x="2302701" y="5512511"/>
            <a:ext cx="8906326" cy="1200329"/>
          </a:xfrm>
          <a:prstGeom prst="rect">
            <a:avLst/>
          </a:prstGeom>
          <a:noFill/>
        </p:spPr>
        <p:txBody>
          <a:bodyPr wrap="square" rtlCol="0">
            <a:spAutoFit/>
          </a:bodyPr>
          <a:lstStyle/>
          <a:p>
            <a:r>
              <a:rPr lang="ja-JP" altLang="en-US" sz="1800">
                <a:latin typeface="Hiragino Maru Gothic ProN W4" panose="020F0400000000000000" pitchFamily="34" charset="-128"/>
                <a:ea typeface="Hiragino Maru Gothic ProN W4" panose="020F0400000000000000" pitchFamily="34" charset="-128"/>
              </a:rPr>
              <a:t>・第</a:t>
            </a:r>
            <a:r>
              <a:rPr lang="en-US" altLang="ja-JP">
                <a:latin typeface="Hiragino Maru Gothic ProN W4" panose="020F0400000000000000" pitchFamily="34" charset="-128"/>
                <a:ea typeface="Hiragino Maru Gothic ProN W4" panose="020F0400000000000000" pitchFamily="34" charset="-128"/>
              </a:rPr>
              <a:t>56</a:t>
            </a:r>
            <a:r>
              <a:rPr lang="ja-JP" altLang="en-US">
                <a:latin typeface="Hiragino Maru Gothic ProN W4" panose="020F0400000000000000" pitchFamily="34" charset="-128"/>
                <a:ea typeface="Hiragino Maru Gothic ProN W4" panose="020F0400000000000000" pitchFamily="34" charset="-128"/>
              </a:rPr>
              <a:t>回日本医学教育学会大会にてワークショップ実施予定</a:t>
            </a:r>
            <a:endParaRPr lang="en-US" altLang="ja-JP">
              <a:latin typeface="Hiragino Maru Gothic ProN W4" panose="020F0400000000000000" pitchFamily="34" charset="-128"/>
              <a:ea typeface="Hiragino Maru Gothic ProN W4" panose="020F0400000000000000" pitchFamily="34" charset="-128"/>
            </a:endParaRPr>
          </a:p>
          <a:p>
            <a:r>
              <a:rPr lang="ja-JP" altLang="en-US" sz="1800">
                <a:latin typeface="Hiragino Maru Gothic ProN W4" panose="020F0400000000000000" pitchFamily="34" charset="-128"/>
                <a:ea typeface="Hiragino Maru Gothic ProN W4" panose="020F0400000000000000" pitchFamily="34" charset="-128"/>
              </a:rPr>
              <a:t>・文部科学省「数理・データサイエンス・</a:t>
            </a:r>
            <a:r>
              <a:rPr lang="en-US" altLang="ja-JP" sz="1800">
                <a:latin typeface="Hiragino Maru Gothic ProN W4" panose="020F0400000000000000" pitchFamily="34" charset="-128"/>
                <a:ea typeface="Hiragino Maru Gothic ProN W4" panose="020F0400000000000000" pitchFamily="34" charset="-128"/>
              </a:rPr>
              <a:t>AI</a:t>
            </a:r>
            <a:r>
              <a:rPr lang="ja-JP" altLang="en-US" sz="1800">
                <a:latin typeface="Hiragino Maru Gothic ProN W4" panose="020F0400000000000000" pitchFamily="34" charset="-128"/>
                <a:ea typeface="Hiragino Maru Gothic ProN W4" panose="020F0400000000000000" pitchFamily="34" charset="-128"/>
              </a:rPr>
              <a:t>教育プログラム認定制度」</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　</a:t>
            </a:r>
            <a:r>
              <a:rPr lang="ja-JP" altLang="en-US" sz="1800">
                <a:latin typeface="Hiragino Maru Gothic ProN W4" panose="020F0400000000000000" pitchFamily="34" charset="-128"/>
                <a:ea typeface="Hiragino Maru Gothic ProN W4" panose="020F0400000000000000" pitchFamily="34" charset="-128"/>
              </a:rPr>
              <a:t>応用基礎レベル申請予定</a:t>
            </a:r>
            <a:endParaRPr lang="en-US" altLang="ja-JP" sz="1800">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・医療系数理</a:t>
            </a:r>
            <a:r>
              <a:rPr lang="en-US" altLang="ja-JP">
                <a:latin typeface="Hiragino Maru Gothic ProN W4" panose="020F0400000000000000" pitchFamily="34" charset="-128"/>
                <a:ea typeface="Hiragino Maru Gothic ProN W4" panose="020F0400000000000000" pitchFamily="34" charset="-128"/>
              </a:rPr>
              <a:t>DS</a:t>
            </a:r>
            <a:r>
              <a:rPr lang="ja-JP" altLang="en-US">
                <a:latin typeface="Hiragino Maru Gothic ProN W4" panose="020F0400000000000000" pitchFamily="34" charset="-128"/>
                <a:ea typeface="Hiragino Maru Gothic ProN W4" panose="020F0400000000000000" pitchFamily="34" charset="-128"/>
              </a:rPr>
              <a:t>ワークショップ開催予定</a:t>
            </a:r>
            <a:endParaRPr lang="ja-JP" altLang="en-US" sz="18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29860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2">
            <a:extLst>
              <a:ext uri="{FF2B5EF4-FFF2-40B4-BE49-F238E27FC236}">
                <a16:creationId xmlns:a16="http://schemas.microsoft.com/office/drawing/2014/main" id="{C25EC44C-5F69-DD52-4946-070089E8C41F}"/>
              </a:ext>
            </a:extLst>
          </p:cNvPr>
          <p:cNvSpPr>
            <a:spLocks noGrp="1"/>
          </p:cNvSpPr>
          <p:nvPr>
            <p:ph type="title"/>
          </p:nvPr>
        </p:nvSpPr>
        <p:spPr>
          <a:xfrm>
            <a:off x="1769601" y="123713"/>
            <a:ext cx="8784976" cy="551408"/>
          </a:xfrm>
        </p:spPr>
        <p:txBody>
          <a:bodyPr rtlCol="0">
            <a:noAutofit/>
          </a:bodyPr>
          <a:lstStyle/>
          <a:p>
            <a:pPr algn="ctr" rtl="0"/>
            <a:r>
              <a:rPr lang="ja-JP" altLang="en-US" sz="2800" dirty="0">
                <a:latin typeface="Hiragino Maru Gothic ProN W4" panose="020F0400000000000000" pitchFamily="34" charset="-128"/>
                <a:ea typeface="Hiragino Maru Gothic ProN W4" panose="020F0400000000000000" pitchFamily="34" charset="-128"/>
              </a:rPr>
              <a:t>数理・データサイエンス・</a:t>
            </a:r>
            <a:r>
              <a:rPr lang="en-US" altLang="ja-JP" sz="2800" dirty="0">
                <a:latin typeface="Hiragino Maru Gothic ProN W4" panose="020F0400000000000000" pitchFamily="34" charset="-128"/>
                <a:ea typeface="Hiragino Maru Gothic ProN W4" panose="020F0400000000000000" pitchFamily="34" charset="-128"/>
              </a:rPr>
              <a:t>AI</a:t>
            </a:r>
            <a:r>
              <a:rPr lang="ja-JP" altLang="en-US" sz="2800" dirty="0">
                <a:latin typeface="Hiragino Maru Gothic ProN W4" panose="020F0400000000000000" pitchFamily="34" charset="-128"/>
                <a:ea typeface="Hiragino Maru Gothic ProN W4" panose="020F0400000000000000" pitchFamily="34" charset="-128"/>
              </a:rPr>
              <a:t>教育プログラム認定制度</a:t>
            </a:r>
          </a:p>
        </p:txBody>
      </p:sp>
      <p:pic>
        <p:nvPicPr>
          <p:cNvPr id="5" name="図 4" descr="テキスト&#10;&#10;自動的に生成された説明">
            <a:extLst>
              <a:ext uri="{FF2B5EF4-FFF2-40B4-BE49-F238E27FC236}">
                <a16:creationId xmlns:a16="http://schemas.microsoft.com/office/drawing/2014/main" id="{65D023B2-5592-571F-2ECA-A36F89EF5BA9}"/>
              </a:ext>
            </a:extLst>
          </p:cNvPr>
          <p:cNvPicPr>
            <a:picLocks noChangeAspect="1"/>
          </p:cNvPicPr>
          <p:nvPr/>
        </p:nvPicPr>
        <p:blipFill rotWithShape="1">
          <a:blip r:embed="rId3"/>
          <a:srcRect t="8974" r="1903" b="49317"/>
          <a:stretch/>
        </p:blipFill>
        <p:spPr>
          <a:xfrm>
            <a:off x="1068168" y="620688"/>
            <a:ext cx="10285632" cy="3011333"/>
          </a:xfrm>
          <a:prstGeom prst="rect">
            <a:avLst/>
          </a:prstGeom>
          <a:ln>
            <a:noFill/>
          </a:ln>
        </p:spPr>
      </p:pic>
      <p:sp>
        <p:nvSpPr>
          <p:cNvPr id="8" name="テキスト ボックス 7">
            <a:extLst>
              <a:ext uri="{FF2B5EF4-FFF2-40B4-BE49-F238E27FC236}">
                <a16:creationId xmlns:a16="http://schemas.microsoft.com/office/drawing/2014/main" id="{9ECA715B-7D79-87BE-15CE-DC851CB45B97}"/>
              </a:ext>
            </a:extLst>
          </p:cNvPr>
          <p:cNvSpPr txBox="1"/>
          <p:nvPr/>
        </p:nvSpPr>
        <p:spPr>
          <a:xfrm>
            <a:off x="5876591" y="3717033"/>
            <a:ext cx="7273351" cy="276999"/>
          </a:xfrm>
          <a:prstGeom prst="rect">
            <a:avLst/>
          </a:prstGeom>
          <a:noFill/>
        </p:spPr>
        <p:txBody>
          <a:bodyPr wrap="square">
            <a:spAutoFit/>
          </a:bodyPr>
          <a:lstStyle/>
          <a:p>
            <a:r>
              <a:rPr lang="ja-JP" altLang="en-US" sz="1200">
                <a:latin typeface="Hiragino Maru Gothic ProN W4" panose="020F0400000000000000" pitchFamily="34" charset="-128"/>
                <a:ea typeface="Hiragino Maru Gothic ProN W4" panose="020F0400000000000000" pitchFamily="34" charset="-128"/>
              </a:rPr>
              <a:t>https://www.mext.go.jp/content/20230920-mxt_senmon01-000012801_1.pdf</a:t>
            </a:r>
          </a:p>
        </p:txBody>
      </p:sp>
      <p:sp>
        <p:nvSpPr>
          <p:cNvPr id="9" name="タイトル 12">
            <a:extLst>
              <a:ext uri="{FF2B5EF4-FFF2-40B4-BE49-F238E27FC236}">
                <a16:creationId xmlns:a16="http://schemas.microsoft.com/office/drawing/2014/main" id="{7DEC3B79-BF64-3944-75BA-3FB2DC9725DD}"/>
              </a:ext>
            </a:extLst>
          </p:cNvPr>
          <p:cNvSpPr txBox="1">
            <a:spLocks/>
          </p:cNvSpPr>
          <p:nvPr/>
        </p:nvSpPr>
        <p:spPr>
          <a:xfrm>
            <a:off x="922478" y="3777385"/>
            <a:ext cx="10854276" cy="23152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800" kern="1200">
                <a:solidFill>
                  <a:schemeClr val="tx1">
                    <a:lumMod val="75000"/>
                  </a:schemeClr>
                </a:solidFill>
                <a:latin typeface="+mj-ea"/>
                <a:ea typeface="+mj-ea"/>
                <a:cs typeface="+mj-cs"/>
              </a:defRPr>
            </a:lvl1pPr>
          </a:lstStyle>
          <a:p>
            <a:r>
              <a:rPr lang="ja-JP" altLang="en-US" sz="2400" dirty="0">
                <a:latin typeface="Hiragino Maru Gothic ProN W4" panose="020F0400000000000000" pitchFamily="34" charset="-128"/>
                <a:ea typeface="Hiragino Maru Gothic ProN W4" panose="020F0400000000000000" pitchFamily="34" charset="-128"/>
              </a:rPr>
              <a:t>・リテラシーレベルは</a:t>
            </a:r>
            <a:r>
              <a:rPr lang="en-US" altLang="ja-JP" sz="2400" dirty="0">
                <a:latin typeface="Hiragino Maru Gothic ProN W4" panose="020F0400000000000000" pitchFamily="34" charset="-128"/>
                <a:ea typeface="Hiragino Maru Gothic ProN W4" panose="020F0400000000000000" pitchFamily="34" charset="-128"/>
              </a:rPr>
              <a:t>2021</a:t>
            </a:r>
            <a:r>
              <a:rPr lang="ja-JP" altLang="en-US" sz="2400" dirty="0">
                <a:latin typeface="Hiragino Maru Gothic ProN W4" panose="020F0400000000000000" pitchFamily="34" charset="-128"/>
                <a:ea typeface="Hiragino Maru Gothic ProN W4" panose="020F0400000000000000" pitchFamily="34" charset="-128"/>
              </a:rPr>
              <a:t>年度</a:t>
            </a:r>
            <a:r>
              <a:rPr lang="en-US" altLang="ja-JP" sz="2400" dirty="0">
                <a:latin typeface="Hiragino Maru Gothic ProN W4" panose="020F0400000000000000" pitchFamily="34" charset="-128"/>
                <a:ea typeface="Hiragino Maru Gothic ProN W4" panose="020F0400000000000000" pitchFamily="34" charset="-128"/>
              </a:rPr>
              <a:t>, </a:t>
            </a:r>
            <a:r>
              <a:rPr lang="ja-JP" altLang="en-US" sz="2400" dirty="0">
                <a:latin typeface="Hiragino Maru Gothic ProN W4" panose="020F0400000000000000" pitchFamily="34" charset="-128"/>
                <a:ea typeface="Hiragino Maru Gothic ProN W4" panose="020F0400000000000000" pitchFamily="34" charset="-128"/>
              </a:rPr>
              <a:t>応用基礎レベルは</a:t>
            </a:r>
            <a:r>
              <a:rPr lang="en-US" altLang="ja-JP" sz="2400" dirty="0">
                <a:latin typeface="Hiragino Maru Gothic ProN W4" panose="020F0400000000000000" pitchFamily="34" charset="-128"/>
                <a:ea typeface="Hiragino Maru Gothic ProN W4" panose="020F0400000000000000" pitchFamily="34" charset="-128"/>
              </a:rPr>
              <a:t>2022</a:t>
            </a:r>
            <a:r>
              <a:rPr lang="ja-JP" altLang="en-US" sz="2400" dirty="0">
                <a:latin typeface="Hiragino Maru Gothic ProN W4" panose="020F0400000000000000" pitchFamily="34" charset="-128"/>
                <a:ea typeface="Hiragino Maru Gothic ProN W4" panose="020F0400000000000000" pitchFamily="34" charset="-128"/>
              </a:rPr>
              <a:t>年度から認定開始</a:t>
            </a:r>
            <a:endParaRPr lang="en-US" altLang="ja-JP" sz="2400" dirty="0">
              <a:latin typeface="Hiragino Maru Gothic ProN W4" panose="020F0400000000000000" pitchFamily="34" charset="-128"/>
              <a:ea typeface="Hiragino Maru Gothic ProN W4" panose="020F0400000000000000" pitchFamily="34" charset="-128"/>
            </a:endParaRPr>
          </a:p>
          <a:p>
            <a:endParaRPr lang="en-US" altLang="ja-JP" sz="2400" dirty="0">
              <a:latin typeface="Hiragino Maru Gothic ProN W4" panose="020F0400000000000000" pitchFamily="34" charset="-128"/>
              <a:ea typeface="Hiragino Maru Gothic ProN W4" panose="020F0400000000000000" pitchFamily="34" charset="-128"/>
            </a:endParaRPr>
          </a:p>
          <a:p>
            <a:r>
              <a:rPr lang="ja-JP" altLang="en-US" sz="2400" dirty="0">
                <a:latin typeface="Hiragino Maru Gothic ProN W4" panose="020F0400000000000000" pitchFamily="34" charset="-128"/>
                <a:ea typeface="Hiragino Maru Gothic ProN W4" panose="020F0400000000000000" pitchFamily="34" charset="-128"/>
              </a:rPr>
              <a:t>・令和</a:t>
            </a:r>
            <a:r>
              <a:rPr lang="en-US" altLang="ja-JP" sz="2400" dirty="0">
                <a:latin typeface="Hiragino Maru Gothic ProN W4" panose="020F0400000000000000" pitchFamily="34" charset="-128"/>
                <a:ea typeface="Hiragino Maru Gothic ProN W4" panose="020F0400000000000000" pitchFamily="34" charset="-128"/>
              </a:rPr>
              <a:t>5</a:t>
            </a:r>
            <a:r>
              <a:rPr lang="ja-JP" altLang="en-US" sz="2400" dirty="0">
                <a:latin typeface="Hiragino Maru Gothic ProN W4" panose="020F0400000000000000" pitchFamily="34" charset="-128"/>
                <a:ea typeface="Hiragino Maru Gothic ProN W4" panose="020F0400000000000000" pitchFamily="34" charset="-128"/>
              </a:rPr>
              <a:t>年度</a:t>
            </a:r>
            <a:r>
              <a:rPr lang="en-US" altLang="ja-JP" sz="2400" dirty="0">
                <a:latin typeface="Hiragino Maru Gothic ProN W4" panose="020F0400000000000000" pitchFamily="34" charset="-128"/>
                <a:ea typeface="Hiragino Maru Gothic ProN W4" panose="020F0400000000000000" pitchFamily="34" charset="-128"/>
              </a:rPr>
              <a:t>9</a:t>
            </a:r>
            <a:r>
              <a:rPr lang="ja-JP" altLang="en-US" sz="2400" dirty="0">
                <a:latin typeface="Hiragino Maru Gothic ProN W4" panose="020F0400000000000000" pitchFamily="34" charset="-128"/>
                <a:ea typeface="Hiragino Maru Gothic ProN W4" panose="020F0400000000000000" pitchFamily="34" charset="-128"/>
              </a:rPr>
              <a:t>月時点での認定状況</a:t>
            </a:r>
            <a:endParaRPr lang="en-US" altLang="ja-JP" sz="2400" dirty="0">
              <a:latin typeface="Hiragino Maru Gothic ProN W4" panose="020F0400000000000000" pitchFamily="34" charset="-128"/>
              <a:ea typeface="Hiragino Maru Gothic ProN W4" panose="020F0400000000000000" pitchFamily="34" charset="-128"/>
            </a:endParaRPr>
          </a:p>
          <a:p>
            <a:r>
              <a:rPr lang="ja-JP" altLang="en-US" sz="2400" dirty="0">
                <a:latin typeface="Hiragino Maru Gothic ProN W4" panose="020F0400000000000000" pitchFamily="34" charset="-128"/>
                <a:ea typeface="Hiragino Maru Gothic ProN W4" panose="020F0400000000000000" pitchFamily="34" charset="-128"/>
              </a:rPr>
              <a:t>　　　リテラシーレベル</a:t>
            </a:r>
            <a:r>
              <a:rPr lang="en-US" altLang="ja-JP" sz="2400" dirty="0">
                <a:latin typeface="Hiragino Maru Gothic ProN W4" panose="020F0400000000000000" pitchFamily="34" charset="-128"/>
                <a:ea typeface="Hiragino Maru Gothic ProN W4" panose="020F0400000000000000" pitchFamily="34" charset="-128"/>
              </a:rPr>
              <a:t> 382</a:t>
            </a:r>
            <a:r>
              <a:rPr lang="ja-JP" altLang="en-US" sz="2400" dirty="0">
                <a:latin typeface="Hiragino Maru Gothic ProN W4" panose="020F0400000000000000" pitchFamily="34" charset="-128"/>
                <a:ea typeface="Hiragino Maru Gothic ProN W4" panose="020F0400000000000000" pitchFamily="34" charset="-128"/>
              </a:rPr>
              <a:t>件認定　　　　　　　</a:t>
            </a:r>
            <a:endParaRPr lang="en-US" altLang="ja-JP" sz="2400" dirty="0">
              <a:latin typeface="Hiragino Maru Gothic ProN W4" panose="020F0400000000000000" pitchFamily="34" charset="-128"/>
              <a:ea typeface="Hiragino Maru Gothic ProN W4" panose="020F0400000000000000" pitchFamily="34" charset="-128"/>
            </a:endParaRPr>
          </a:p>
          <a:p>
            <a:r>
              <a:rPr lang="ja-JP" altLang="en-US" sz="2400" dirty="0">
                <a:latin typeface="Hiragino Maru Gothic ProN W4" panose="020F0400000000000000" pitchFamily="34" charset="-128"/>
                <a:ea typeface="Hiragino Maru Gothic ProN W4" panose="020F0400000000000000" pitchFamily="34" charset="-128"/>
              </a:rPr>
              <a:t>　　　応用基礎レベル</a:t>
            </a:r>
            <a:r>
              <a:rPr lang="en-US" altLang="ja-JP" sz="2400" dirty="0">
                <a:latin typeface="Hiragino Maru Gothic ProN W4" panose="020F0400000000000000" pitchFamily="34" charset="-128"/>
                <a:ea typeface="Hiragino Maru Gothic ProN W4" panose="020F0400000000000000" pitchFamily="34" charset="-128"/>
              </a:rPr>
              <a:t> </a:t>
            </a:r>
            <a:r>
              <a:rPr lang="ja-JP" altLang="en-US" sz="2400" dirty="0">
                <a:latin typeface="Hiragino Maru Gothic ProN W4" panose="020F0400000000000000" pitchFamily="34" charset="-128"/>
                <a:ea typeface="Hiragino Maru Gothic ProN W4" panose="020F0400000000000000" pitchFamily="34" charset="-128"/>
              </a:rPr>
              <a:t>　大学等単位</a:t>
            </a:r>
            <a:r>
              <a:rPr lang="en-US" altLang="ja-JP" sz="2400" dirty="0">
                <a:latin typeface="Hiragino Maru Gothic ProN W4" panose="020F0400000000000000" pitchFamily="34" charset="-128"/>
                <a:ea typeface="Hiragino Maru Gothic ProN W4" panose="020F0400000000000000" pitchFamily="34" charset="-128"/>
              </a:rPr>
              <a:t> : 59</a:t>
            </a:r>
            <a:r>
              <a:rPr lang="ja-JP" altLang="en-US" sz="2400" dirty="0">
                <a:latin typeface="Hiragino Maru Gothic ProN W4" panose="020F0400000000000000" pitchFamily="34" charset="-128"/>
                <a:ea typeface="Hiragino Maru Gothic ProN W4" panose="020F0400000000000000" pitchFamily="34" charset="-128"/>
              </a:rPr>
              <a:t>件認定</a:t>
            </a:r>
            <a:r>
              <a:rPr lang="en-US" altLang="ja-JP" sz="2400" dirty="0">
                <a:latin typeface="Hiragino Maru Gothic ProN W4" panose="020F0400000000000000" pitchFamily="34" charset="-128"/>
                <a:ea typeface="Hiragino Maru Gothic ProN W4" panose="020F0400000000000000" pitchFamily="34" charset="-128"/>
              </a:rPr>
              <a:t>(</a:t>
            </a:r>
            <a:r>
              <a:rPr lang="ja-JP" altLang="en-US" sz="2400" dirty="0">
                <a:latin typeface="Hiragino Maru Gothic ProN W4" panose="020F0400000000000000" pitchFamily="34" charset="-128"/>
                <a:ea typeface="Hiragino Maru Gothic ProN W4" panose="020F0400000000000000" pitchFamily="34" charset="-128"/>
              </a:rPr>
              <a:t>学部</a:t>
            </a:r>
            <a:r>
              <a:rPr lang="en-US" altLang="ja-JP" sz="2400" dirty="0">
                <a:latin typeface="Hiragino Maru Gothic ProN W4" panose="020F0400000000000000" pitchFamily="34" charset="-128"/>
                <a:ea typeface="Hiragino Maru Gothic ProN W4" panose="020F0400000000000000" pitchFamily="34" charset="-128"/>
              </a:rPr>
              <a:t>/</a:t>
            </a:r>
            <a:r>
              <a:rPr lang="ja-JP" altLang="en-US" sz="2400" dirty="0">
                <a:latin typeface="Hiragino Maru Gothic ProN W4" panose="020F0400000000000000" pitchFamily="34" charset="-128"/>
                <a:ea typeface="Hiragino Maru Gothic ProN W4" panose="020F0400000000000000" pitchFamily="34" charset="-128"/>
              </a:rPr>
              <a:t>学科単位：</a:t>
            </a:r>
            <a:r>
              <a:rPr lang="en-US" altLang="ja-JP" sz="2400" dirty="0">
                <a:latin typeface="Hiragino Maru Gothic ProN W4" panose="020F0400000000000000" pitchFamily="34" charset="-128"/>
                <a:ea typeface="Hiragino Maru Gothic ProN W4" panose="020F0400000000000000" pitchFamily="34" charset="-128"/>
              </a:rPr>
              <a:t>88</a:t>
            </a:r>
            <a:r>
              <a:rPr lang="ja-JP" altLang="en-US" sz="2400" dirty="0">
                <a:latin typeface="Hiragino Maru Gothic ProN W4" panose="020F0400000000000000" pitchFamily="34" charset="-128"/>
                <a:ea typeface="Hiragino Maru Gothic ProN W4" panose="020F0400000000000000" pitchFamily="34" charset="-128"/>
              </a:rPr>
              <a:t>件認定</a:t>
            </a:r>
            <a:r>
              <a:rPr lang="en-US" altLang="ja-JP" sz="2400" dirty="0">
                <a:latin typeface="Hiragino Maru Gothic ProN W4" panose="020F0400000000000000" pitchFamily="34" charset="-128"/>
                <a:ea typeface="Hiragino Maru Gothic ProN W4" panose="020F0400000000000000" pitchFamily="34" charset="-128"/>
              </a:rPr>
              <a:t>)</a:t>
            </a:r>
          </a:p>
        </p:txBody>
      </p:sp>
      <p:sp>
        <p:nvSpPr>
          <p:cNvPr id="11" name="テキスト ボックス 10">
            <a:extLst>
              <a:ext uri="{FF2B5EF4-FFF2-40B4-BE49-F238E27FC236}">
                <a16:creationId xmlns:a16="http://schemas.microsoft.com/office/drawing/2014/main" id="{F1DEA4D9-F235-2DB6-F635-3F641667D3A7}"/>
              </a:ext>
            </a:extLst>
          </p:cNvPr>
          <p:cNvSpPr txBox="1"/>
          <p:nvPr/>
        </p:nvSpPr>
        <p:spPr>
          <a:xfrm>
            <a:off x="1838282" y="5893823"/>
            <a:ext cx="9022668" cy="830997"/>
          </a:xfrm>
          <a:prstGeom prst="rect">
            <a:avLst/>
          </a:prstGeom>
          <a:noFill/>
        </p:spPr>
        <p:txBody>
          <a:bodyPr wrap="square">
            <a:spAutoFit/>
          </a:bodyPr>
          <a:lstStyle/>
          <a:p>
            <a:r>
              <a:rPr lang="ja-JP" altLang="en-US" sz="2400" dirty="0">
                <a:latin typeface="Hiragino Maru Gothic ProN W4" panose="020F0400000000000000" pitchFamily="34" charset="-128"/>
                <a:ea typeface="Hiragino Maru Gothic ProN W4" panose="020F0400000000000000" pitchFamily="34" charset="-128"/>
              </a:rPr>
              <a:t>→リテラシーレベルは全大学等の約</a:t>
            </a:r>
            <a:r>
              <a:rPr lang="en-US" altLang="ja-JP" sz="2400" dirty="0">
                <a:latin typeface="Hiragino Maru Gothic ProN W4" panose="020F0400000000000000" pitchFamily="34" charset="-128"/>
                <a:ea typeface="Hiragino Maru Gothic ProN W4" panose="020F0400000000000000" pitchFamily="34" charset="-128"/>
              </a:rPr>
              <a:t>30%</a:t>
            </a:r>
            <a:r>
              <a:rPr lang="ja-JP" altLang="en-US" sz="2400" dirty="0">
                <a:latin typeface="Hiragino Maru Gothic ProN W4" panose="020F0400000000000000" pitchFamily="34" charset="-128"/>
                <a:ea typeface="Hiragino Maru Gothic ProN W4" panose="020F0400000000000000" pitchFamily="34" charset="-128"/>
              </a:rPr>
              <a:t>、応用基礎レベルは</a:t>
            </a:r>
            <a:endParaRPr lang="en-US" altLang="ja-JP" sz="2400" dirty="0">
              <a:latin typeface="Hiragino Maru Gothic ProN W4" panose="020F0400000000000000" pitchFamily="34" charset="-128"/>
              <a:ea typeface="Hiragino Maru Gothic ProN W4" panose="020F0400000000000000" pitchFamily="34" charset="-128"/>
            </a:endParaRPr>
          </a:p>
          <a:p>
            <a:r>
              <a:rPr lang="ja-JP" altLang="en-US" sz="2400" dirty="0">
                <a:latin typeface="Hiragino Maru Gothic ProN W4" panose="020F0400000000000000" pitchFamily="34" charset="-128"/>
                <a:ea typeface="Hiragino Maru Gothic ProN W4" panose="020F0400000000000000" pitchFamily="34" charset="-128"/>
              </a:rPr>
              <a:t>　全大学等の約</a:t>
            </a:r>
            <a:r>
              <a:rPr lang="en-US" altLang="ja-JP" sz="2400" dirty="0">
                <a:latin typeface="Hiragino Maru Gothic ProN W4" panose="020F0400000000000000" pitchFamily="34" charset="-128"/>
                <a:ea typeface="Hiragino Maru Gothic ProN W4" panose="020F0400000000000000" pitchFamily="34" charset="-128"/>
              </a:rPr>
              <a:t>10%</a:t>
            </a:r>
            <a:r>
              <a:rPr lang="ja-JP" altLang="en-US" sz="2400" dirty="0">
                <a:latin typeface="Hiragino Maru Gothic ProN W4" panose="020F0400000000000000" pitchFamily="34" charset="-128"/>
                <a:ea typeface="Hiragino Maru Gothic ProN W4" panose="020F0400000000000000" pitchFamily="34" charset="-128"/>
              </a:rPr>
              <a:t>が認定済み</a:t>
            </a:r>
            <a:endParaRPr lang="en-US" altLang="ja-JP" sz="24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718444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 手紙&#10;&#10;自動的に生成された説明">
            <a:extLst>
              <a:ext uri="{FF2B5EF4-FFF2-40B4-BE49-F238E27FC236}">
                <a16:creationId xmlns:a16="http://schemas.microsoft.com/office/drawing/2014/main" id="{5D994A4A-DC5C-1642-AD4F-3745A3901E35}"/>
              </a:ext>
            </a:extLst>
          </p:cNvPr>
          <p:cNvPicPr>
            <a:picLocks noChangeAspect="1"/>
          </p:cNvPicPr>
          <p:nvPr/>
        </p:nvPicPr>
        <p:blipFill>
          <a:blip r:embed="rId2"/>
          <a:stretch>
            <a:fillRect/>
          </a:stretch>
        </p:blipFill>
        <p:spPr>
          <a:xfrm>
            <a:off x="895928" y="907926"/>
            <a:ext cx="3728485" cy="2105438"/>
          </a:xfrm>
          <a:prstGeom prst="rect">
            <a:avLst/>
          </a:prstGeom>
          <a:ln>
            <a:solidFill>
              <a:schemeClr val="tx1"/>
            </a:solidFill>
          </a:ln>
        </p:spPr>
      </p:pic>
      <p:sp>
        <p:nvSpPr>
          <p:cNvPr id="6" name="タイトル 12">
            <a:extLst>
              <a:ext uri="{FF2B5EF4-FFF2-40B4-BE49-F238E27FC236}">
                <a16:creationId xmlns:a16="http://schemas.microsoft.com/office/drawing/2014/main" id="{79A284DC-DB3A-4514-9C18-A2E848D65EA3}"/>
              </a:ext>
            </a:extLst>
          </p:cNvPr>
          <p:cNvSpPr>
            <a:spLocks noGrp="1"/>
          </p:cNvSpPr>
          <p:nvPr>
            <p:ph type="title"/>
          </p:nvPr>
        </p:nvSpPr>
        <p:spPr>
          <a:xfrm>
            <a:off x="602673" y="221437"/>
            <a:ext cx="11222182" cy="551408"/>
          </a:xfrm>
        </p:spPr>
        <p:txBody>
          <a:bodyPr rtlCol="0">
            <a:noAutofit/>
          </a:bodyPr>
          <a:lstStyle/>
          <a:p>
            <a:pPr algn="ctr" rtl="0"/>
            <a:r>
              <a:rPr lang="ja-JP" altLang="en-US" sz="2800" dirty="0">
                <a:latin typeface="Hiragino Maru Gothic ProN W4" panose="020F0400000000000000" pitchFamily="34" charset="-128"/>
                <a:ea typeface="Hiragino Maru Gothic ProN W4" panose="020F0400000000000000" pitchFamily="34" charset="-128"/>
              </a:rPr>
              <a:t>医学・歯学・薬学のモデル・コア・カリキュラム改定を踏まえて</a:t>
            </a:r>
          </a:p>
        </p:txBody>
      </p:sp>
      <p:pic>
        <p:nvPicPr>
          <p:cNvPr id="10" name="図 9" descr="グラフィカル ユーザー インターフェイス, テーブル&#10;&#10;自動的に生成された説明">
            <a:extLst>
              <a:ext uri="{FF2B5EF4-FFF2-40B4-BE49-F238E27FC236}">
                <a16:creationId xmlns:a16="http://schemas.microsoft.com/office/drawing/2014/main" id="{2B6768D7-54CB-51C0-DD56-919B271B7BE0}"/>
              </a:ext>
            </a:extLst>
          </p:cNvPr>
          <p:cNvPicPr>
            <a:picLocks noChangeAspect="1"/>
          </p:cNvPicPr>
          <p:nvPr/>
        </p:nvPicPr>
        <p:blipFill rotWithShape="1">
          <a:blip r:embed="rId3"/>
          <a:srcRect t="37889" r="63188" b="9936"/>
          <a:stretch/>
        </p:blipFill>
        <p:spPr>
          <a:xfrm>
            <a:off x="677188" y="3138903"/>
            <a:ext cx="4596766" cy="3657569"/>
          </a:xfrm>
          <a:prstGeom prst="rect">
            <a:avLst/>
          </a:prstGeom>
          <a:ln>
            <a:noFill/>
          </a:ln>
        </p:spPr>
      </p:pic>
      <p:sp>
        <p:nvSpPr>
          <p:cNvPr id="12" name="テキスト ボックス 11">
            <a:extLst>
              <a:ext uri="{FF2B5EF4-FFF2-40B4-BE49-F238E27FC236}">
                <a16:creationId xmlns:a16="http://schemas.microsoft.com/office/drawing/2014/main" id="{CAD89CC4-AA6F-0D68-DBC7-8E6163CE9564}"/>
              </a:ext>
            </a:extLst>
          </p:cNvPr>
          <p:cNvSpPr txBox="1"/>
          <p:nvPr/>
        </p:nvSpPr>
        <p:spPr>
          <a:xfrm>
            <a:off x="5498523" y="1304976"/>
            <a:ext cx="6099462" cy="1477328"/>
          </a:xfrm>
          <a:prstGeom prst="rect">
            <a:avLst/>
          </a:prstGeom>
          <a:noFill/>
        </p:spPr>
        <p:txBody>
          <a:bodyPr wrap="square">
            <a:spAutoFit/>
          </a:bodyPr>
          <a:lstStyle/>
          <a:p>
            <a:r>
              <a:rPr lang="ja-JP" altLang="en-US" sz="1800">
                <a:effectLst/>
                <a:latin typeface="Meiryo" panose="020B0604030504040204" pitchFamily="34" charset="-128"/>
                <a:ea typeface="Meiryo" panose="020B0604030504040204" pitchFamily="34" charset="-128"/>
              </a:rPr>
              <a:t>医学、歯学、薬学系の大学や学部が、各分野のモデル・コア・カリキュラム改訂の契機 を踏まえ、 </a:t>
            </a:r>
            <a:endParaRPr lang="ja-JP" altLang="en-US"/>
          </a:p>
          <a:p>
            <a:r>
              <a:rPr lang="ja-JP" altLang="en-US" sz="1800">
                <a:effectLst/>
                <a:latin typeface="Meiryo" panose="020B0604030504040204" pitchFamily="34" charset="-128"/>
                <a:ea typeface="Meiryo" panose="020B0604030504040204" pitchFamily="34" charset="-128"/>
              </a:rPr>
              <a:t>認定制度に準拠した各分野の教育を実施する際にモデルとなるシラバスや認定制度の申請を検討する際の注意点等 を示したもの </a:t>
            </a:r>
            <a:endParaRPr lang="ja-JP" altLang="en-US"/>
          </a:p>
        </p:txBody>
      </p:sp>
      <p:grpSp>
        <p:nvGrpSpPr>
          <p:cNvPr id="2" name="グループ化 1">
            <a:extLst>
              <a:ext uri="{FF2B5EF4-FFF2-40B4-BE49-F238E27FC236}">
                <a16:creationId xmlns:a16="http://schemas.microsoft.com/office/drawing/2014/main" id="{F241FB62-359C-33CE-BCD4-CA2A05D1F88A}"/>
              </a:ext>
            </a:extLst>
          </p:cNvPr>
          <p:cNvGrpSpPr/>
          <p:nvPr/>
        </p:nvGrpSpPr>
        <p:grpSpPr>
          <a:xfrm>
            <a:off x="5802923" y="3013364"/>
            <a:ext cx="6046937" cy="3783108"/>
            <a:chOff x="6096000" y="3544284"/>
            <a:chExt cx="4904509" cy="3068378"/>
          </a:xfrm>
        </p:grpSpPr>
        <p:pic>
          <p:nvPicPr>
            <p:cNvPr id="14" name="図 13" descr="テキスト&#10;&#10;自動的に生成された説明">
              <a:extLst>
                <a:ext uri="{FF2B5EF4-FFF2-40B4-BE49-F238E27FC236}">
                  <a16:creationId xmlns:a16="http://schemas.microsoft.com/office/drawing/2014/main" id="{4C462898-003B-F44F-20BA-2C47025F2919}"/>
                </a:ext>
              </a:extLst>
            </p:cNvPr>
            <p:cNvPicPr>
              <a:picLocks noChangeAspect="1"/>
            </p:cNvPicPr>
            <p:nvPr/>
          </p:nvPicPr>
          <p:blipFill>
            <a:blip r:embed="rId4"/>
            <a:stretch>
              <a:fillRect/>
            </a:stretch>
          </p:blipFill>
          <p:spPr>
            <a:xfrm>
              <a:off x="6096000" y="3544284"/>
              <a:ext cx="4904509" cy="3068378"/>
            </a:xfrm>
            <a:prstGeom prst="rect">
              <a:avLst/>
            </a:prstGeom>
            <a:ln>
              <a:solidFill>
                <a:schemeClr val="tx1"/>
              </a:solidFill>
            </a:ln>
          </p:spPr>
        </p:pic>
        <p:cxnSp>
          <p:nvCxnSpPr>
            <p:cNvPr id="16" name="直線コネクタ 15">
              <a:extLst>
                <a:ext uri="{FF2B5EF4-FFF2-40B4-BE49-F238E27FC236}">
                  <a16:creationId xmlns:a16="http://schemas.microsoft.com/office/drawing/2014/main" id="{EB19FA81-1578-4371-A0ED-F9F911360F71}"/>
                </a:ext>
              </a:extLst>
            </p:cNvPr>
            <p:cNvCxnSpPr>
              <a:cxnSpLocks/>
            </p:cNvCxnSpPr>
            <p:nvPr/>
          </p:nvCxnSpPr>
          <p:spPr>
            <a:xfrm>
              <a:off x="8007927" y="4159455"/>
              <a:ext cx="21098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E1F925E-4EEB-75FF-AB0D-F2CD56CBB1BD}"/>
                </a:ext>
              </a:extLst>
            </p:cNvPr>
            <p:cNvCxnSpPr>
              <a:cxnSpLocks/>
            </p:cNvCxnSpPr>
            <p:nvPr/>
          </p:nvCxnSpPr>
          <p:spPr>
            <a:xfrm>
              <a:off x="6549736" y="5912055"/>
              <a:ext cx="23933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003E045-94EA-142D-3684-8E2C416464D3}"/>
                </a:ext>
              </a:extLst>
            </p:cNvPr>
            <p:cNvCxnSpPr>
              <a:cxnSpLocks/>
            </p:cNvCxnSpPr>
            <p:nvPr/>
          </p:nvCxnSpPr>
          <p:spPr>
            <a:xfrm>
              <a:off x="6993081" y="4755199"/>
              <a:ext cx="20331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7440CF9-2B59-59F4-865E-00B459F46BF2}"/>
                </a:ext>
              </a:extLst>
            </p:cNvPr>
            <p:cNvCxnSpPr>
              <a:cxnSpLocks/>
            </p:cNvCxnSpPr>
            <p:nvPr/>
          </p:nvCxnSpPr>
          <p:spPr>
            <a:xfrm>
              <a:off x="6508172" y="5198545"/>
              <a:ext cx="304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912217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2AA1665D-B089-4107-F7D9-ACE1E36D7885}"/>
              </a:ext>
            </a:extLst>
          </p:cNvPr>
          <p:cNvSpPr txBox="1"/>
          <p:nvPr/>
        </p:nvSpPr>
        <p:spPr>
          <a:xfrm>
            <a:off x="1404822" y="816922"/>
            <a:ext cx="9382377"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169" hangingPunct="0"/>
            <a:r>
              <a:rPr lang="ja-JP" altLang="en-US" sz="2000">
                <a:solidFill>
                  <a:srgbClr val="202124"/>
                </a:solidFill>
                <a:latin typeface="Hiragino Maru Gothic ProN W4" panose="020F0400000000000000" pitchFamily="34" charset="-128"/>
                <a:ea typeface="Hiragino Maru Gothic ProN W4" panose="020F0400000000000000" pitchFamily="34" charset="-128"/>
              </a:rPr>
              <a:t>医療と</a:t>
            </a:r>
            <a:r>
              <a:rPr lang="en-US" altLang="ja-JP" sz="2000">
                <a:solidFill>
                  <a:srgbClr val="202124"/>
                </a:solidFill>
                <a:latin typeface="Hiragino Maru Gothic ProN W4" panose="020F0400000000000000" pitchFamily="34" charset="-128"/>
                <a:ea typeface="Hiragino Maru Gothic ProN W4" panose="020F0400000000000000" pitchFamily="34" charset="-128"/>
              </a:rPr>
              <a:t>AI</a:t>
            </a:r>
            <a:r>
              <a:rPr lang="ja-JP" altLang="en-US" sz="2000">
                <a:solidFill>
                  <a:srgbClr val="202124"/>
                </a:solidFill>
                <a:latin typeface="Hiragino Maru Gothic ProN W4" panose="020F0400000000000000" pitchFamily="34" charset="-128"/>
                <a:ea typeface="Hiragino Maru Gothic ProN W4" panose="020F0400000000000000" pitchFamily="34" charset="-128"/>
              </a:rPr>
              <a:t>・ビッグデータ入門の内容を</a:t>
            </a:r>
            <a:r>
              <a:rPr lang="en-US" altLang="ja-JP" sz="2000">
                <a:solidFill>
                  <a:srgbClr val="202124"/>
                </a:solidFill>
                <a:latin typeface="Hiragino Maru Gothic ProN W4" panose="020F0400000000000000" pitchFamily="34" charset="-128"/>
                <a:ea typeface="Hiragino Maru Gothic ProN W4" panose="020F0400000000000000" pitchFamily="34" charset="-128"/>
              </a:rPr>
              <a:t>2</a:t>
            </a:r>
            <a:r>
              <a:rPr lang="ja-JP" altLang="en-US" sz="2000">
                <a:solidFill>
                  <a:srgbClr val="202124"/>
                </a:solidFill>
                <a:latin typeface="Hiragino Maru Gothic ProN W4" panose="020F0400000000000000" pitchFamily="34" charset="-128"/>
                <a:ea typeface="Hiragino Maru Gothic ProN W4" panose="020F0400000000000000" pitchFamily="34" charset="-128"/>
              </a:rPr>
              <a:t>回に圧縮したものを紹介</a:t>
            </a:r>
            <a:endParaRPr lang="en-US" altLang="ja-JP" sz="2000">
              <a:solidFill>
                <a:srgbClr val="202124"/>
              </a:solidFill>
              <a:latin typeface="Hiragino Maru Gothic ProN W4" panose="020F0400000000000000" pitchFamily="34" charset="-128"/>
              <a:ea typeface="Hiragino Maru Gothic ProN W4" panose="020F0400000000000000" pitchFamily="34" charset="-128"/>
            </a:endParaRPr>
          </a:p>
          <a:p>
            <a:pPr algn="ctr" defTabSz="1219169" hangingPunct="0"/>
            <a:r>
              <a:rPr kumimoji="0" lang="ja-JP" altLang="en-US" sz="2000">
                <a:solidFill>
                  <a:srgbClr val="202124"/>
                </a:solidFill>
                <a:latin typeface="Hiragino Maru Gothic ProN W4" panose="020F0400000000000000" pitchFamily="34" charset="-128"/>
                <a:ea typeface="Hiragino Maru Gothic ProN W4" panose="020F0400000000000000" pitchFamily="34" charset="-128"/>
                <a:cs typeface="ヒラギノ角ゴ ProN W3"/>
                <a:sym typeface="ヒラギノ角ゴ ProN W3"/>
              </a:rPr>
              <a:t>医療と</a:t>
            </a:r>
            <a:r>
              <a:rPr kumimoji="0" lang="en-US" altLang="ja-JP" sz="2000">
                <a:solidFill>
                  <a:srgbClr val="202124"/>
                </a:solidFill>
                <a:latin typeface="Hiragino Maru Gothic ProN W4" panose="020F0400000000000000" pitchFamily="34" charset="-128"/>
                <a:ea typeface="Hiragino Maru Gothic ProN W4" panose="020F0400000000000000" pitchFamily="34" charset="-128"/>
                <a:cs typeface="ヒラギノ角ゴ ProN W3"/>
                <a:sym typeface="ヒラギノ角ゴ ProN W3"/>
              </a:rPr>
              <a:t>AI</a:t>
            </a:r>
            <a:r>
              <a:rPr kumimoji="0" lang="ja-JP" altLang="en-US" sz="2000">
                <a:solidFill>
                  <a:srgbClr val="202124"/>
                </a:solidFill>
                <a:latin typeface="Hiragino Maru Gothic ProN W4" panose="020F0400000000000000" pitchFamily="34" charset="-128"/>
                <a:ea typeface="Hiragino Maru Gothic ProN W4" panose="020F0400000000000000" pitchFamily="34" charset="-128"/>
                <a:cs typeface="ヒラギノ角ゴ ProN W3"/>
                <a:sym typeface="ヒラギノ角ゴ ProN W3"/>
              </a:rPr>
              <a:t>・ビッグデータ応用の自然言語処理の内容を</a:t>
            </a:r>
            <a:r>
              <a:rPr kumimoji="0" lang="en-US" altLang="ja-JP" sz="2000">
                <a:solidFill>
                  <a:srgbClr val="202124"/>
                </a:solidFill>
                <a:latin typeface="Hiragino Maru Gothic ProN W4" panose="020F0400000000000000" pitchFamily="34" charset="-128"/>
                <a:ea typeface="Hiragino Maru Gothic ProN W4" panose="020F0400000000000000" pitchFamily="34" charset="-128"/>
                <a:cs typeface="ヒラギノ角ゴ ProN W3"/>
                <a:sym typeface="ヒラギノ角ゴ ProN W3"/>
              </a:rPr>
              <a:t>2</a:t>
            </a:r>
            <a:r>
              <a:rPr kumimoji="0" lang="ja-JP" altLang="en-US" sz="2000">
                <a:solidFill>
                  <a:srgbClr val="202124"/>
                </a:solidFill>
                <a:latin typeface="Hiragino Maru Gothic ProN W4" panose="020F0400000000000000" pitchFamily="34" charset="-128"/>
                <a:ea typeface="Hiragino Maru Gothic ProN W4" panose="020F0400000000000000" pitchFamily="34" charset="-128"/>
                <a:cs typeface="ヒラギノ角ゴ ProN W3"/>
                <a:sym typeface="ヒラギノ角ゴ ProN W3"/>
              </a:rPr>
              <a:t>回に圧縮したものを紹介</a:t>
            </a:r>
            <a:endParaRPr kumimoji="0" lang="ja-JP" altLang="en-US" sz="2000">
              <a:solidFill>
                <a:srgbClr val="5E5E5E"/>
              </a:solidFill>
              <a:latin typeface="Hiragino Maru Gothic ProN W4" panose="020F0400000000000000" pitchFamily="34" charset="-128"/>
              <a:ea typeface="Hiragino Maru Gothic ProN W4" panose="020F0400000000000000" pitchFamily="34" charset="-128"/>
              <a:cs typeface="ヒラギノ角ゴ ProN W3"/>
              <a:sym typeface="ヒラギノ角ゴ ProN W3"/>
            </a:endParaRPr>
          </a:p>
        </p:txBody>
      </p:sp>
      <p:sp>
        <p:nvSpPr>
          <p:cNvPr id="2" name="タイトル 12">
            <a:extLst>
              <a:ext uri="{FF2B5EF4-FFF2-40B4-BE49-F238E27FC236}">
                <a16:creationId xmlns:a16="http://schemas.microsoft.com/office/drawing/2014/main" id="{006DB18F-5F89-955E-83DF-43010E8352A5}"/>
              </a:ext>
            </a:extLst>
          </p:cNvPr>
          <p:cNvSpPr>
            <a:spLocks noGrp="1"/>
          </p:cNvSpPr>
          <p:nvPr>
            <p:ph type="title"/>
          </p:nvPr>
        </p:nvSpPr>
        <p:spPr>
          <a:xfrm>
            <a:off x="1703512" y="148700"/>
            <a:ext cx="8784976" cy="551408"/>
          </a:xfrm>
        </p:spPr>
        <p:txBody>
          <a:bodyPr rtlCol="0">
            <a:noAutofit/>
          </a:bodyPr>
          <a:lstStyle/>
          <a:p>
            <a:pPr algn="ctr" rtl="0"/>
            <a:r>
              <a:rPr lang="ja-JP" altLang="en-US" sz="2800" dirty="0">
                <a:latin typeface="Hiragino Maru Gothic ProN W4" panose="020F0400000000000000" pitchFamily="34" charset="-128"/>
                <a:ea typeface="Hiragino Maru Gothic ProN W4" panose="020F0400000000000000" pitchFamily="34" charset="-128"/>
              </a:rPr>
              <a:t>本ワークショップの内容</a:t>
            </a:r>
          </a:p>
        </p:txBody>
      </p:sp>
      <p:pic>
        <p:nvPicPr>
          <p:cNvPr id="8" name="図 7" descr="テーブル&#10;&#10;自動的に生成された説明">
            <a:extLst>
              <a:ext uri="{FF2B5EF4-FFF2-40B4-BE49-F238E27FC236}">
                <a16:creationId xmlns:a16="http://schemas.microsoft.com/office/drawing/2014/main" id="{C0333C84-19D9-75E1-61EA-7E3C4EAAEA72}"/>
              </a:ext>
            </a:extLst>
          </p:cNvPr>
          <p:cNvPicPr>
            <a:picLocks noChangeAspect="1"/>
          </p:cNvPicPr>
          <p:nvPr/>
        </p:nvPicPr>
        <p:blipFill>
          <a:blip r:embed="rId2"/>
          <a:stretch>
            <a:fillRect/>
          </a:stretch>
        </p:blipFill>
        <p:spPr>
          <a:xfrm>
            <a:off x="768350" y="2114549"/>
            <a:ext cx="4707163" cy="3751679"/>
          </a:xfrm>
          <a:prstGeom prst="rect">
            <a:avLst/>
          </a:prstGeom>
        </p:spPr>
      </p:pic>
      <p:sp>
        <p:nvSpPr>
          <p:cNvPr id="11" name="テキスト ボックス 10">
            <a:extLst>
              <a:ext uri="{FF2B5EF4-FFF2-40B4-BE49-F238E27FC236}">
                <a16:creationId xmlns:a16="http://schemas.microsoft.com/office/drawing/2014/main" id="{CE3A1A18-2B10-CA7A-BA34-CD75F6F0EBE6}"/>
              </a:ext>
            </a:extLst>
          </p:cNvPr>
          <p:cNvSpPr txBox="1"/>
          <p:nvPr/>
        </p:nvSpPr>
        <p:spPr>
          <a:xfrm>
            <a:off x="489858" y="6007927"/>
            <a:ext cx="5856514" cy="584775"/>
          </a:xfrm>
          <a:prstGeom prst="rect">
            <a:avLst/>
          </a:prstGeom>
          <a:noFill/>
        </p:spPr>
        <p:txBody>
          <a:bodyPr wrap="square" rtlCol="0">
            <a:spAutoFit/>
          </a:bodyPr>
          <a:lstStyle/>
          <a:p>
            <a:r>
              <a:rPr kumimoji="1" lang="en-US" altLang="ja-JP" sz="1600">
                <a:latin typeface="Hiragino Maru Gothic ProN W4" panose="020F0400000000000000" pitchFamily="34" charset="-128"/>
                <a:ea typeface="Hiragino Maru Gothic ProN W4" panose="020F0400000000000000" pitchFamily="34" charset="-128"/>
              </a:rPr>
              <a:t>2/22 : Google Colaboratory</a:t>
            </a:r>
            <a:r>
              <a:rPr kumimoji="1" lang="ja-JP" altLang="en-US" sz="1600">
                <a:latin typeface="Hiragino Maru Gothic ProN W4" panose="020F0400000000000000" pitchFamily="34" charset="-128"/>
                <a:ea typeface="Hiragino Maru Gothic ProN W4" panose="020F0400000000000000" pitchFamily="34" charset="-128"/>
              </a:rPr>
              <a:t>の導入、</a:t>
            </a:r>
            <a:r>
              <a:rPr kumimoji="1" lang="en-US" altLang="ja-JP" sz="1600">
                <a:latin typeface="Hiragino Maru Gothic ProN W4" panose="020F0400000000000000" pitchFamily="34" charset="-128"/>
                <a:ea typeface="Hiragino Maru Gothic ProN W4" panose="020F0400000000000000" pitchFamily="34" charset="-128"/>
              </a:rPr>
              <a:t>Python</a:t>
            </a:r>
            <a:r>
              <a:rPr kumimoji="1" lang="ja-JP" altLang="en-US" sz="1600">
                <a:latin typeface="Hiragino Maru Gothic ProN W4" panose="020F0400000000000000" pitchFamily="34" charset="-128"/>
                <a:ea typeface="Hiragino Maru Gothic ProN W4" panose="020F0400000000000000" pitchFamily="34" charset="-128"/>
              </a:rPr>
              <a:t>の基礎</a:t>
            </a:r>
            <a:endParaRPr kumimoji="1" lang="en-US" altLang="ja-JP" sz="1600">
              <a:latin typeface="Hiragino Maru Gothic ProN W4" panose="020F0400000000000000" pitchFamily="34" charset="-128"/>
              <a:ea typeface="Hiragino Maru Gothic ProN W4" panose="020F0400000000000000" pitchFamily="34" charset="-128"/>
            </a:endParaRPr>
          </a:p>
          <a:p>
            <a:r>
              <a:rPr lang="en-US" altLang="ja-JP" sz="1600">
                <a:latin typeface="Hiragino Maru Gothic ProN W4" panose="020F0400000000000000" pitchFamily="34" charset="-128"/>
                <a:ea typeface="Hiragino Maru Gothic ProN W4" panose="020F0400000000000000" pitchFamily="34" charset="-128"/>
              </a:rPr>
              <a:t>2/29 : </a:t>
            </a:r>
            <a:r>
              <a:rPr lang="ja-JP" altLang="en-US" sz="1600">
                <a:latin typeface="Hiragino Maru Gothic ProN W4" panose="020F0400000000000000" pitchFamily="34" charset="-128"/>
                <a:ea typeface="Hiragino Maru Gothic ProN W4" panose="020F0400000000000000" pitchFamily="34" charset="-128"/>
              </a:rPr>
              <a:t>深層学習の体験</a:t>
            </a:r>
            <a:r>
              <a:rPr lang="en-US" altLang="ja-JP" sz="1600">
                <a:latin typeface="Hiragino Maru Gothic ProN W4" panose="020F0400000000000000" pitchFamily="34" charset="-128"/>
                <a:ea typeface="Hiragino Maru Gothic ProN W4" panose="020F0400000000000000" pitchFamily="34" charset="-128"/>
              </a:rPr>
              <a:t>(</a:t>
            </a:r>
            <a:r>
              <a:rPr lang="ja-JP" altLang="en-US" sz="1600">
                <a:latin typeface="Hiragino Maru Gothic ProN W4" panose="020F0400000000000000" pitchFamily="34" charset="-128"/>
                <a:ea typeface="Hiragino Maru Gothic ProN W4" panose="020F0400000000000000" pitchFamily="34" charset="-128"/>
              </a:rPr>
              <a:t>肺の</a:t>
            </a:r>
            <a:r>
              <a:rPr lang="en-US" altLang="ja-JP" sz="1600">
                <a:latin typeface="Hiragino Maru Gothic ProN W4" panose="020F0400000000000000" pitchFamily="34" charset="-128"/>
                <a:ea typeface="Hiragino Maru Gothic ProN W4" panose="020F0400000000000000" pitchFamily="34" charset="-128"/>
              </a:rPr>
              <a:t>X</a:t>
            </a:r>
            <a:r>
              <a:rPr lang="ja-JP" altLang="en-US" sz="1600">
                <a:latin typeface="Hiragino Maru Gothic ProN W4" panose="020F0400000000000000" pitchFamily="34" charset="-128"/>
                <a:ea typeface="Hiragino Maru Gothic ProN W4" panose="020F0400000000000000" pitchFamily="34" charset="-128"/>
              </a:rPr>
              <a:t>線画像の分類</a:t>
            </a:r>
            <a:r>
              <a:rPr lang="en-US" altLang="ja-JP" sz="1600">
                <a:latin typeface="Hiragino Maru Gothic ProN W4" panose="020F0400000000000000" pitchFamily="34" charset="-128"/>
                <a:ea typeface="Hiragino Maru Gothic ProN W4" panose="020F0400000000000000" pitchFamily="34" charset="-128"/>
              </a:rPr>
              <a:t>)</a:t>
            </a:r>
            <a:endParaRPr kumimoji="1" lang="ja-JP" altLang="en-US" sz="1600">
              <a:latin typeface="Hiragino Maru Gothic ProN W4" panose="020F0400000000000000" pitchFamily="34" charset="-128"/>
              <a:ea typeface="Hiragino Maru Gothic ProN W4" panose="020F0400000000000000" pitchFamily="34" charset="-128"/>
            </a:endParaRPr>
          </a:p>
        </p:txBody>
      </p:sp>
      <p:sp>
        <p:nvSpPr>
          <p:cNvPr id="12" name="テキスト ボックス 11">
            <a:extLst>
              <a:ext uri="{FF2B5EF4-FFF2-40B4-BE49-F238E27FC236}">
                <a16:creationId xmlns:a16="http://schemas.microsoft.com/office/drawing/2014/main" id="{41288AD4-F80D-BAB0-9274-8286CF385EF4}"/>
              </a:ext>
            </a:extLst>
          </p:cNvPr>
          <p:cNvSpPr txBox="1"/>
          <p:nvPr/>
        </p:nvSpPr>
        <p:spPr>
          <a:xfrm>
            <a:off x="239486" y="1770422"/>
            <a:ext cx="5856514" cy="338554"/>
          </a:xfrm>
          <a:prstGeom prst="rect">
            <a:avLst/>
          </a:prstGeom>
          <a:noFill/>
        </p:spPr>
        <p:txBody>
          <a:bodyPr wrap="square" rtlCol="0">
            <a:spAutoFit/>
          </a:bodyPr>
          <a:lstStyle/>
          <a:p>
            <a:pPr algn="ctr"/>
            <a:r>
              <a:rPr kumimoji="1" lang="ja-JP" altLang="en-US" sz="1600">
                <a:latin typeface="Hiragino Maru Gothic ProN W4" panose="020F0400000000000000" pitchFamily="34" charset="-128"/>
                <a:ea typeface="Hiragino Maru Gothic ProN W4" panose="020F0400000000000000" pitchFamily="34" charset="-128"/>
              </a:rPr>
              <a:t>医療と</a:t>
            </a:r>
            <a:r>
              <a:rPr kumimoji="1" lang="en-US" altLang="ja-JP" sz="1600">
                <a:latin typeface="Hiragino Maru Gothic ProN W4" panose="020F0400000000000000" pitchFamily="34" charset="-128"/>
                <a:ea typeface="Hiragino Maru Gothic ProN W4" panose="020F0400000000000000" pitchFamily="34" charset="-128"/>
              </a:rPr>
              <a:t>AI</a:t>
            </a:r>
            <a:r>
              <a:rPr kumimoji="1" lang="ja-JP" altLang="en-US" sz="1600">
                <a:latin typeface="Hiragino Maru Gothic ProN W4" panose="020F0400000000000000" pitchFamily="34" charset="-128"/>
                <a:ea typeface="Hiragino Maru Gothic ProN W4" panose="020F0400000000000000" pitchFamily="34" charset="-128"/>
              </a:rPr>
              <a:t>・ビッグデータ入門</a:t>
            </a:r>
            <a:r>
              <a:rPr kumimoji="1" lang="en-US" altLang="ja-JP" sz="1600">
                <a:latin typeface="Hiragino Maru Gothic ProN W4" panose="020F0400000000000000" pitchFamily="34" charset="-128"/>
                <a:ea typeface="Hiragino Maru Gothic ProN W4" panose="020F0400000000000000" pitchFamily="34" charset="-128"/>
              </a:rPr>
              <a:t>(</a:t>
            </a:r>
            <a:r>
              <a:rPr kumimoji="1" lang="ja-JP" altLang="en-US" sz="1600">
                <a:latin typeface="Hiragino Maru Gothic ProN W4" panose="020F0400000000000000" pitchFamily="34" charset="-128"/>
                <a:ea typeface="Hiragino Maru Gothic ProN W4" panose="020F0400000000000000" pitchFamily="34" charset="-128"/>
              </a:rPr>
              <a:t>令和</a:t>
            </a:r>
            <a:r>
              <a:rPr kumimoji="1" lang="en-US" altLang="ja-JP" sz="1600">
                <a:latin typeface="Hiragino Maru Gothic ProN W4" panose="020F0400000000000000" pitchFamily="34" charset="-128"/>
                <a:ea typeface="Hiragino Maru Gothic ProN W4" panose="020F0400000000000000" pitchFamily="34" charset="-128"/>
              </a:rPr>
              <a:t>5</a:t>
            </a:r>
            <a:r>
              <a:rPr kumimoji="1" lang="ja-JP" altLang="en-US" sz="1600">
                <a:latin typeface="Hiragino Maru Gothic ProN W4" panose="020F0400000000000000" pitchFamily="34" charset="-128"/>
                <a:ea typeface="Hiragino Maru Gothic ProN W4" panose="020F0400000000000000" pitchFamily="34" charset="-128"/>
              </a:rPr>
              <a:t>年度</a:t>
            </a:r>
            <a:r>
              <a:rPr kumimoji="1" lang="en-US" altLang="ja-JP" sz="1600">
                <a:latin typeface="Hiragino Maru Gothic ProN W4" panose="020F0400000000000000" pitchFamily="34" charset="-128"/>
                <a:ea typeface="Hiragino Maru Gothic ProN W4" panose="020F0400000000000000" pitchFamily="34" charset="-128"/>
              </a:rPr>
              <a:t>)</a:t>
            </a:r>
            <a:endParaRPr kumimoji="1" lang="ja-JP" altLang="en-US" sz="1600">
              <a:latin typeface="Hiragino Maru Gothic ProN W4" panose="020F0400000000000000" pitchFamily="34" charset="-128"/>
              <a:ea typeface="Hiragino Maru Gothic ProN W4" panose="020F0400000000000000" pitchFamily="34" charset="-128"/>
            </a:endParaRPr>
          </a:p>
        </p:txBody>
      </p:sp>
      <p:pic>
        <p:nvPicPr>
          <p:cNvPr id="14" name="図 13" descr="テーブル&#10;&#10;自動的に生成された説明">
            <a:extLst>
              <a:ext uri="{FF2B5EF4-FFF2-40B4-BE49-F238E27FC236}">
                <a16:creationId xmlns:a16="http://schemas.microsoft.com/office/drawing/2014/main" id="{C369253A-A777-7046-FC7C-7841B7205914}"/>
              </a:ext>
            </a:extLst>
          </p:cNvPr>
          <p:cNvPicPr>
            <a:picLocks noChangeAspect="1"/>
          </p:cNvPicPr>
          <p:nvPr/>
        </p:nvPicPr>
        <p:blipFill>
          <a:blip r:embed="rId3"/>
          <a:stretch>
            <a:fillRect/>
          </a:stretch>
        </p:blipFill>
        <p:spPr>
          <a:xfrm>
            <a:off x="6697799" y="2219374"/>
            <a:ext cx="4089400" cy="3086100"/>
          </a:xfrm>
          <a:prstGeom prst="rect">
            <a:avLst/>
          </a:prstGeom>
        </p:spPr>
      </p:pic>
      <p:sp>
        <p:nvSpPr>
          <p:cNvPr id="15" name="テキスト ボックス 14">
            <a:extLst>
              <a:ext uri="{FF2B5EF4-FFF2-40B4-BE49-F238E27FC236}">
                <a16:creationId xmlns:a16="http://schemas.microsoft.com/office/drawing/2014/main" id="{BAA3BB7C-D9D8-964D-23FE-F3A4B236D432}"/>
              </a:ext>
            </a:extLst>
          </p:cNvPr>
          <p:cNvSpPr txBox="1"/>
          <p:nvPr/>
        </p:nvSpPr>
        <p:spPr>
          <a:xfrm>
            <a:off x="5814242" y="1770422"/>
            <a:ext cx="5856514" cy="338554"/>
          </a:xfrm>
          <a:prstGeom prst="rect">
            <a:avLst/>
          </a:prstGeom>
          <a:noFill/>
        </p:spPr>
        <p:txBody>
          <a:bodyPr wrap="square" rtlCol="0">
            <a:spAutoFit/>
          </a:bodyPr>
          <a:lstStyle/>
          <a:p>
            <a:pPr algn="ctr"/>
            <a:r>
              <a:rPr kumimoji="1" lang="ja-JP" altLang="en-US" sz="1600">
                <a:latin typeface="Hiragino Maru Gothic ProN W4" panose="020F0400000000000000" pitchFamily="34" charset="-128"/>
                <a:ea typeface="Hiragino Maru Gothic ProN W4" panose="020F0400000000000000" pitchFamily="34" charset="-128"/>
              </a:rPr>
              <a:t>医療と</a:t>
            </a:r>
            <a:r>
              <a:rPr kumimoji="1" lang="en-US" altLang="ja-JP" sz="1600">
                <a:latin typeface="Hiragino Maru Gothic ProN W4" panose="020F0400000000000000" pitchFamily="34" charset="-128"/>
                <a:ea typeface="Hiragino Maru Gothic ProN W4" panose="020F0400000000000000" pitchFamily="34" charset="-128"/>
              </a:rPr>
              <a:t>AI</a:t>
            </a:r>
            <a:r>
              <a:rPr kumimoji="1" lang="ja-JP" altLang="en-US" sz="1600">
                <a:latin typeface="Hiragino Maru Gothic ProN W4" panose="020F0400000000000000" pitchFamily="34" charset="-128"/>
                <a:ea typeface="Hiragino Maru Gothic ProN W4" panose="020F0400000000000000" pitchFamily="34" charset="-128"/>
              </a:rPr>
              <a:t>・ビッグデータ応用</a:t>
            </a:r>
            <a:r>
              <a:rPr kumimoji="1" lang="en-US" altLang="ja-JP" sz="1600">
                <a:latin typeface="Hiragino Maru Gothic ProN W4" panose="020F0400000000000000" pitchFamily="34" charset="-128"/>
                <a:ea typeface="Hiragino Maru Gothic ProN W4" panose="020F0400000000000000" pitchFamily="34" charset="-128"/>
              </a:rPr>
              <a:t>(</a:t>
            </a:r>
            <a:r>
              <a:rPr kumimoji="1" lang="ja-JP" altLang="en-US" sz="1600">
                <a:latin typeface="Hiragino Maru Gothic ProN W4" panose="020F0400000000000000" pitchFamily="34" charset="-128"/>
                <a:ea typeface="Hiragino Maru Gothic ProN W4" panose="020F0400000000000000" pitchFamily="34" charset="-128"/>
              </a:rPr>
              <a:t>令和</a:t>
            </a:r>
            <a:r>
              <a:rPr kumimoji="1" lang="en-US" altLang="ja-JP" sz="1600">
                <a:latin typeface="Hiragino Maru Gothic ProN W4" panose="020F0400000000000000" pitchFamily="34" charset="-128"/>
                <a:ea typeface="Hiragino Maru Gothic ProN W4" panose="020F0400000000000000" pitchFamily="34" charset="-128"/>
              </a:rPr>
              <a:t>5</a:t>
            </a:r>
            <a:r>
              <a:rPr kumimoji="1" lang="ja-JP" altLang="en-US" sz="1600">
                <a:latin typeface="Hiragino Maru Gothic ProN W4" panose="020F0400000000000000" pitchFamily="34" charset="-128"/>
                <a:ea typeface="Hiragino Maru Gothic ProN W4" panose="020F0400000000000000" pitchFamily="34" charset="-128"/>
              </a:rPr>
              <a:t>年度</a:t>
            </a:r>
            <a:r>
              <a:rPr kumimoji="1" lang="en-US" altLang="ja-JP" sz="1600">
                <a:latin typeface="Hiragino Maru Gothic ProN W4" panose="020F0400000000000000" pitchFamily="34" charset="-128"/>
                <a:ea typeface="Hiragino Maru Gothic ProN W4" panose="020F0400000000000000" pitchFamily="34" charset="-128"/>
              </a:rPr>
              <a:t>)</a:t>
            </a:r>
            <a:endParaRPr kumimoji="1" lang="ja-JP" altLang="en-US" sz="1600">
              <a:latin typeface="Hiragino Maru Gothic ProN W4" panose="020F0400000000000000" pitchFamily="34" charset="-128"/>
              <a:ea typeface="Hiragino Maru Gothic ProN W4" panose="020F0400000000000000" pitchFamily="34" charset="-128"/>
            </a:endParaRPr>
          </a:p>
        </p:txBody>
      </p:sp>
      <p:sp>
        <p:nvSpPr>
          <p:cNvPr id="16" name="テキスト ボックス 15">
            <a:extLst>
              <a:ext uri="{FF2B5EF4-FFF2-40B4-BE49-F238E27FC236}">
                <a16:creationId xmlns:a16="http://schemas.microsoft.com/office/drawing/2014/main" id="{85B7CC59-0443-BDE1-3C18-9FBAB4C68F7E}"/>
              </a:ext>
            </a:extLst>
          </p:cNvPr>
          <p:cNvSpPr txBox="1"/>
          <p:nvPr/>
        </p:nvSpPr>
        <p:spPr>
          <a:xfrm>
            <a:off x="6248401" y="5573840"/>
            <a:ext cx="5856514" cy="584775"/>
          </a:xfrm>
          <a:prstGeom prst="rect">
            <a:avLst/>
          </a:prstGeom>
          <a:noFill/>
        </p:spPr>
        <p:txBody>
          <a:bodyPr wrap="square" rtlCol="0">
            <a:spAutoFit/>
          </a:bodyPr>
          <a:lstStyle/>
          <a:p>
            <a:r>
              <a:rPr kumimoji="1" lang="en-US" altLang="ja-JP" sz="1600">
                <a:latin typeface="Hiragino Maru Gothic ProN W4" panose="020F0400000000000000" pitchFamily="34" charset="-128"/>
                <a:ea typeface="Hiragino Maru Gothic ProN W4" panose="020F0400000000000000" pitchFamily="34" charset="-128"/>
              </a:rPr>
              <a:t>3/7   : </a:t>
            </a:r>
            <a:r>
              <a:rPr kumimoji="1" lang="ja-JP" altLang="en-US" sz="1600">
                <a:latin typeface="Hiragino Maru Gothic ProN W4" panose="020F0400000000000000" pitchFamily="34" charset="-128"/>
                <a:ea typeface="Hiragino Maru Gothic ProN W4" panose="020F0400000000000000" pitchFamily="34" charset="-128"/>
              </a:rPr>
              <a:t>自然言語処理の体験</a:t>
            </a:r>
            <a:r>
              <a:rPr kumimoji="1" lang="en-US" altLang="ja-JP" sz="1600">
                <a:latin typeface="Hiragino Maru Gothic ProN W4" panose="020F0400000000000000" pitchFamily="34" charset="-128"/>
                <a:ea typeface="Hiragino Maru Gothic ProN W4" panose="020F0400000000000000" pitchFamily="34" charset="-128"/>
              </a:rPr>
              <a:t>①</a:t>
            </a:r>
            <a:r>
              <a:rPr kumimoji="1" lang="ja-JP" altLang="en-US" sz="1600">
                <a:latin typeface="Hiragino Maru Gothic ProN W4" panose="020F0400000000000000" pitchFamily="34" charset="-128"/>
                <a:ea typeface="Hiragino Maru Gothic ProN W4" panose="020F0400000000000000" pitchFamily="34" charset="-128"/>
              </a:rPr>
              <a:t>、</a:t>
            </a:r>
            <a:r>
              <a:rPr kumimoji="1" lang="en-US" altLang="ja-JP" sz="1600">
                <a:latin typeface="Hiragino Maru Gothic ProN W4" panose="020F0400000000000000" pitchFamily="34" charset="-128"/>
                <a:ea typeface="Hiragino Maru Gothic ProN W4" panose="020F0400000000000000" pitchFamily="34" charset="-128"/>
              </a:rPr>
              <a:t>ChatGPT</a:t>
            </a:r>
            <a:r>
              <a:rPr kumimoji="1" lang="ja-JP" altLang="en-US" sz="1600">
                <a:latin typeface="Hiragino Maru Gothic ProN W4" panose="020F0400000000000000" pitchFamily="34" charset="-128"/>
                <a:ea typeface="Hiragino Maru Gothic ProN W4" panose="020F0400000000000000" pitchFamily="34" charset="-128"/>
              </a:rPr>
              <a:t>の導入</a:t>
            </a:r>
            <a:endParaRPr kumimoji="1" lang="en-US" altLang="ja-JP" sz="1600">
              <a:latin typeface="Hiragino Maru Gothic ProN W4" panose="020F0400000000000000" pitchFamily="34" charset="-128"/>
              <a:ea typeface="Hiragino Maru Gothic ProN W4" panose="020F0400000000000000" pitchFamily="34" charset="-128"/>
            </a:endParaRPr>
          </a:p>
          <a:p>
            <a:r>
              <a:rPr lang="en-US" altLang="ja-JP" sz="1600">
                <a:latin typeface="Hiragino Maru Gothic ProN W4" panose="020F0400000000000000" pitchFamily="34" charset="-128"/>
                <a:ea typeface="Hiragino Maru Gothic ProN W4" panose="020F0400000000000000" pitchFamily="34" charset="-128"/>
              </a:rPr>
              <a:t>3/14 : </a:t>
            </a:r>
            <a:r>
              <a:rPr lang="ja-JP" altLang="en-US" sz="1600">
                <a:latin typeface="Hiragino Maru Gothic ProN W4" panose="020F0400000000000000" pitchFamily="34" charset="-128"/>
                <a:ea typeface="Hiragino Maru Gothic ProN W4" panose="020F0400000000000000" pitchFamily="34" charset="-128"/>
              </a:rPr>
              <a:t>自然言語処理の体験</a:t>
            </a:r>
            <a:r>
              <a:rPr lang="en-US" altLang="ja-JP" sz="1600">
                <a:latin typeface="Hiragino Maru Gothic ProN W4" panose="020F0400000000000000" pitchFamily="34" charset="-128"/>
                <a:ea typeface="Hiragino Maru Gothic ProN W4" panose="020F0400000000000000" pitchFamily="34" charset="-128"/>
              </a:rPr>
              <a:t>②</a:t>
            </a:r>
            <a:endParaRPr kumimoji="1" lang="ja-JP" altLang="en-US" sz="16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85327140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2">
            <a:extLst>
              <a:ext uri="{FF2B5EF4-FFF2-40B4-BE49-F238E27FC236}">
                <a16:creationId xmlns:a16="http://schemas.microsoft.com/office/drawing/2014/main" id="{006DB18F-5F89-955E-83DF-43010E8352A5}"/>
              </a:ext>
            </a:extLst>
          </p:cNvPr>
          <p:cNvSpPr>
            <a:spLocks noGrp="1"/>
          </p:cNvSpPr>
          <p:nvPr>
            <p:ph type="title"/>
          </p:nvPr>
        </p:nvSpPr>
        <p:spPr>
          <a:xfrm>
            <a:off x="1866798" y="2877592"/>
            <a:ext cx="8784976" cy="551408"/>
          </a:xfrm>
        </p:spPr>
        <p:txBody>
          <a:bodyPr rtlCol="0">
            <a:noAutofit/>
          </a:bodyPr>
          <a:lstStyle/>
          <a:p>
            <a:pPr algn="ctr" rtl="0">
              <a:lnSpc>
                <a:spcPct val="150000"/>
              </a:lnSpc>
            </a:pPr>
            <a:r>
              <a:rPr lang="ja-JP" altLang="en-US" sz="2800" dirty="0">
                <a:latin typeface="Hiragino Maru Gothic ProN W4" panose="020F0400000000000000" pitchFamily="34" charset="-128"/>
                <a:ea typeface="Hiragino Maru Gothic ProN W4" panose="020F0400000000000000" pitchFamily="34" charset="-128"/>
              </a:rPr>
              <a:t>今後とも本取組みへのご協力を</a:t>
            </a:r>
            <a:br>
              <a:rPr lang="en-US" altLang="ja-JP" sz="2800" dirty="0">
                <a:latin typeface="Hiragino Maru Gothic ProN W4" panose="020F0400000000000000" pitchFamily="34" charset="-128"/>
                <a:ea typeface="Hiragino Maru Gothic ProN W4" panose="020F0400000000000000" pitchFamily="34" charset="-128"/>
              </a:rPr>
            </a:br>
            <a:r>
              <a:rPr lang="ja-JP" altLang="en-US" sz="2800" dirty="0">
                <a:latin typeface="Hiragino Maru Gothic ProN W4" panose="020F0400000000000000" pitchFamily="34" charset="-128"/>
                <a:ea typeface="Hiragino Maru Gothic ProN W4" panose="020F0400000000000000" pitchFamily="34" charset="-128"/>
              </a:rPr>
              <a:t>どうぞ宜しくお願い致します</a:t>
            </a:r>
          </a:p>
        </p:txBody>
      </p:sp>
    </p:spTree>
    <p:extLst>
      <p:ext uri="{BB962C8B-B14F-4D97-AF65-F5344CB8AC3E}">
        <p14:creationId xmlns:p14="http://schemas.microsoft.com/office/powerpoint/2010/main" val="208123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2">
            <a:extLst>
              <a:ext uri="{FF2B5EF4-FFF2-40B4-BE49-F238E27FC236}">
                <a16:creationId xmlns:a16="http://schemas.microsoft.com/office/drawing/2014/main" id="{98D69E0F-B65A-87C4-8443-38998CF00D54}"/>
              </a:ext>
            </a:extLst>
          </p:cNvPr>
          <p:cNvSpPr>
            <a:spLocks noGrp="1"/>
          </p:cNvSpPr>
          <p:nvPr>
            <p:ph type="title"/>
          </p:nvPr>
        </p:nvSpPr>
        <p:spPr>
          <a:xfrm>
            <a:off x="1304933" y="136524"/>
            <a:ext cx="10585176" cy="551408"/>
          </a:xfrm>
        </p:spPr>
        <p:txBody>
          <a:bodyPr rtlCol="0">
            <a:noAutofit/>
          </a:bodyPr>
          <a:lstStyle/>
          <a:p>
            <a:pPr algn="ctr" rtl="0"/>
            <a:r>
              <a:rPr lang="ja-JP" altLang="en-US" sz="2800" dirty="0">
                <a:latin typeface="Hiragino Maru Gothic ProN W4" panose="020F0400000000000000" pitchFamily="34" charset="-128"/>
                <a:ea typeface="Hiragino Maru Gothic ProN W4" panose="020F0400000000000000" pitchFamily="34" charset="-128"/>
              </a:rPr>
              <a:t>数理・データサイエンス教育強化拠点コンソーシアム</a:t>
            </a:r>
          </a:p>
        </p:txBody>
      </p:sp>
      <p:sp>
        <p:nvSpPr>
          <p:cNvPr id="5" name="テキスト ボックス 4">
            <a:extLst>
              <a:ext uri="{FF2B5EF4-FFF2-40B4-BE49-F238E27FC236}">
                <a16:creationId xmlns:a16="http://schemas.microsoft.com/office/drawing/2014/main" id="{6B2A320C-88DB-8727-AAD5-0897F6B2BD02}"/>
              </a:ext>
            </a:extLst>
          </p:cNvPr>
          <p:cNvSpPr txBox="1"/>
          <p:nvPr/>
        </p:nvSpPr>
        <p:spPr>
          <a:xfrm>
            <a:off x="1847528" y="908720"/>
            <a:ext cx="9721080" cy="707886"/>
          </a:xfrm>
          <a:prstGeom prst="rect">
            <a:avLst/>
          </a:prstGeom>
          <a:noFill/>
          <a:ln>
            <a:solidFill>
              <a:schemeClr val="tx1"/>
            </a:solidFill>
          </a:ln>
        </p:spPr>
        <p:txBody>
          <a:bodyPr wrap="square" rtlCol="0">
            <a:spAutoFit/>
          </a:bodyPr>
          <a:lstStyle/>
          <a:p>
            <a:r>
              <a:rPr lang="ja-JP" altLang="en-US" sz="2000">
                <a:latin typeface="Hiragino Maru Gothic ProN W4" panose="020F0400000000000000" pitchFamily="34" charset="-128"/>
                <a:ea typeface="Hiragino Maru Gothic ProN W4" panose="020F0400000000000000" pitchFamily="34" charset="-128"/>
              </a:rPr>
              <a:t>どの大学・どの学部に進学しても、全ての学生が今後必要となる数理的思考力とデータ分析・活用能力を体系的に身に付けることが出来る環境の構築を目指す</a:t>
            </a:r>
          </a:p>
        </p:txBody>
      </p:sp>
      <p:grpSp>
        <p:nvGrpSpPr>
          <p:cNvPr id="17" name="グループ化 16">
            <a:extLst>
              <a:ext uri="{FF2B5EF4-FFF2-40B4-BE49-F238E27FC236}">
                <a16:creationId xmlns:a16="http://schemas.microsoft.com/office/drawing/2014/main" id="{7EC5D3D9-75AE-C369-8C6C-2FBAAF0540CF}"/>
              </a:ext>
            </a:extLst>
          </p:cNvPr>
          <p:cNvGrpSpPr/>
          <p:nvPr/>
        </p:nvGrpSpPr>
        <p:grpSpPr>
          <a:xfrm>
            <a:off x="7340302" y="2027994"/>
            <a:ext cx="4412452" cy="3201206"/>
            <a:chOff x="5295102" y="1262663"/>
            <a:chExt cx="6389443" cy="4635500"/>
          </a:xfrm>
        </p:grpSpPr>
        <p:pic>
          <p:nvPicPr>
            <p:cNvPr id="13" name="図 12" descr="ダイアグラム が含まれている画像&#10;&#10;自動的に生成された説明">
              <a:extLst>
                <a:ext uri="{FF2B5EF4-FFF2-40B4-BE49-F238E27FC236}">
                  <a16:creationId xmlns:a16="http://schemas.microsoft.com/office/drawing/2014/main" id="{27A5BAD5-A537-3B28-E381-D95402E93D17}"/>
                </a:ext>
              </a:extLst>
            </p:cNvPr>
            <p:cNvPicPr>
              <a:picLocks noChangeAspect="1"/>
            </p:cNvPicPr>
            <p:nvPr/>
          </p:nvPicPr>
          <p:blipFill>
            <a:blip r:embed="rId3"/>
            <a:stretch>
              <a:fillRect/>
            </a:stretch>
          </p:blipFill>
          <p:spPr>
            <a:xfrm>
              <a:off x="5391024" y="1262663"/>
              <a:ext cx="6197600" cy="4635500"/>
            </a:xfrm>
            <a:prstGeom prst="rect">
              <a:avLst/>
            </a:prstGeom>
          </p:spPr>
        </p:pic>
        <p:sp>
          <p:nvSpPr>
            <p:cNvPr id="14" name="正方形/長方形 13">
              <a:extLst>
                <a:ext uri="{FF2B5EF4-FFF2-40B4-BE49-F238E27FC236}">
                  <a16:creationId xmlns:a16="http://schemas.microsoft.com/office/drawing/2014/main" id="{CF365F2B-73D6-731E-B6A5-196061D96442}"/>
                </a:ext>
              </a:extLst>
            </p:cNvPr>
            <p:cNvSpPr/>
            <p:nvPr/>
          </p:nvSpPr>
          <p:spPr>
            <a:xfrm>
              <a:off x="5295102" y="1262663"/>
              <a:ext cx="3967662" cy="3539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FB6FFDD7-A4A6-AD1B-7364-0B028D3D61F0}"/>
                </a:ext>
              </a:extLst>
            </p:cNvPr>
            <p:cNvSpPr/>
            <p:nvPr/>
          </p:nvSpPr>
          <p:spPr>
            <a:xfrm>
              <a:off x="5295102" y="1625200"/>
              <a:ext cx="2887542" cy="7956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a:extLst>
                <a:ext uri="{FF2B5EF4-FFF2-40B4-BE49-F238E27FC236}">
                  <a16:creationId xmlns:a16="http://schemas.microsoft.com/office/drawing/2014/main" id="{8D77738E-958C-97F7-148C-AE82822F77EF}"/>
                </a:ext>
              </a:extLst>
            </p:cNvPr>
            <p:cNvSpPr/>
            <p:nvPr/>
          </p:nvSpPr>
          <p:spPr>
            <a:xfrm>
              <a:off x="7046052" y="5544220"/>
              <a:ext cx="4638493" cy="3539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9" name="テキスト ボックス 8">
            <a:extLst>
              <a:ext uri="{FF2B5EF4-FFF2-40B4-BE49-F238E27FC236}">
                <a16:creationId xmlns:a16="http://schemas.microsoft.com/office/drawing/2014/main" id="{A0DF7EA4-B511-0EAF-AC12-FFF5D0D7F817}"/>
              </a:ext>
            </a:extLst>
          </p:cNvPr>
          <p:cNvSpPr txBox="1"/>
          <p:nvPr/>
        </p:nvSpPr>
        <p:spPr>
          <a:xfrm>
            <a:off x="638427" y="1837394"/>
            <a:ext cx="7935323" cy="4524315"/>
          </a:xfrm>
          <a:prstGeom prst="rect">
            <a:avLst/>
          </a:prstGeom>
          <a:noFill/>
        </p:spPr>
        <p:txBody>
          <a:bodyPr wrap="square" rtlCol="0">
            <a:spAutoFit/>
          </a:bodyPr>
          <a:lstStyle/>
          <a:p>
            <a:r>
              <a:rPr lang="ja-JP" altLang="en-US">
                <a:latin typeface="Hiragino Maru Gothic ProN W4" panose="020F0400000000000000" pitchFamily="34" charset="-128"/>
                <a:ea typeface="Hiragino Maru Gothic ProN W4" panose="020F0400000000000000" pitchFamily="34" charset="-128"/>
              </a:rPr>
              <a:t>・</a:t>
            </a:r>
            <a:r>
              <a:rPr lang="en-US" altLang="ja-JP">
                <a:latin typeface="Hiragino Maru Gothic ProN W4" panose="020F0400000000000000" pitchFamily="34" charset="-128"/>
                <a:ea typeface="Hiragino Maru Gothic ProN W4" panose="020F0400000000000000" pitchFamily="34" charset="-128"/>
              </a:rPr>
              <a:t>2017</a:t>
            </a:r>
            <a:r>
              <a:rPr lang="ja-JP" altLang="en-US">
                <a:latin typeface="Hiragino Maru Gothic ProN W4" panose="020F0400000000000000" pitchFamily="34" charset="-128"/>
                <a:ea typeface="Hiragino Maru Gothic ProN W4" panose="020F0400000000000000" pitchFamily="34" charset="-128"/>
              </a:rPr>
              <a:t>年コンソーシアム設立</a:t>
            </a:r>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・全国展開加速を目的として全国を</a:t>
            </a:r>
            <a:r>
              <a:rPr lang="en-US" altLang="ja-JP">
                <a:latin typeface="Hiragino Maru Gothic ProN W4" panose="020F0400000000000000" pitchFamily="34" charset="-128"/>
                <a:ea typeface="Hiragino Maru Gothic ProN W4" panose="020F0400000000000000" pitchFamily="34" charset="-128"/>
              </a:rPr>
              <a:t>6</a:t>
            </a:r>
            <a:r>
              <a:rPr lang="ja-JP" altLang="en-US">
                <a:latin typeface="Hiragino Maru Gothic ProN W4" panose="020F0400000000000000" pitchFamily="34" charset="-128"/>
                <a:ea typeface="Hiragino Maru Gothic ProN W4" panose="020F0400000000000000" pitchFamily="34" charset="-128"/>
              </a:rPr>
              <a:t>ブロック化して分担して活動</a:t>
            </a:r>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・各ブロックには拠点校を設置</a:t>
            </a:r>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a:t>
            </a:r>
            <a:r>
              <a:rPr lang="en-US" altLang="ja-JP">
                <a:latin typeface="Hiragino Maru Gothic ProN W4" panose="020F0400000000000000" pitchFamily="34" charset="-128"/>
                <a:ea typeface="Hiragino Maru Gothic ProN W4" panose="020F0400000000000000" pitchFamily="34" charset="-128"/>
              </a:rPr>
              <a:t>2022</a:t>
            </a:r>
            <a:r>
              <a:rPr lang="ja-JP" altLang="en-US">
                <a:latin typeface="Hiragino Maru Gothic ProN W4" panose="020F0400000000000000" pitchFamily="34" charset="-128"/>
                <a:ea typeface="Hiragino Maru Gothic ProN W4" panose="020F0400000000000000" pitchFamily="34" charset="-128"/>
              </a:rPr>
              <a:t>年度より、</a:t>
            </a:r>
            <a:r>
              <a:rPr lang="en-US" altLang="ja-JP">
                <a:latin typeface="Hiragino Maru Gothic ProN W4" panose="020F0400000000000000" pitchFamily="34" charset="-128"/>
                <a:ea typeface="Hiragino Maru Gothic ProN W4" panose="020F0400000000000000" pitchFamily="34" charset="-128"/>
              </a:rPr>
              <a:t>9</a:t>
            </a:r>
            <a:r>
              <a:rPr lang="ja-JP" altLang="en-US">
                <a:latin typeface="Hiragino Maru Gothic ProN W4" panose="020F0400000000000000" pitchFamily="34" charset="-128"/>
                <a:ea typeface="Hiragino Maru Gothic ProN W4" panose="020F0400000000000000" pitchFamily="34" charset="-128"/>
              </a:rPr>
              <a:t>ブロック</a:t>
            </a:r>
            <a:r>
              <a:rPr lang="en-US" altLang="ja-JP">
                <a:latin typeface="Hiragino Maru Gothic ProN W4" panose="020F0400000000000000" pitchFamily="34" charset="-128"/>
                <a:ea typeface="Hiragino Maru Gothic ProN W4" panose="020F0400000000000000" pitchFamily="34" charset="-128"/>
              </a:rPr>
              <a:t>11</a:t>
            </a:r>
            <a:r>
              <a:rPr lang="ja-JP" altLang="en-US">
                <a:latin typeface="Hiragino Maru Gothic ProN W4" panose="020F0400000000000000" pitchFamily="34" charset="-128"/>
                <a:ea typeface="Hiragino Maru Gothic ProN W4" panose="020F0400000000000000" pitchFamily="34" charset="-128"/>
              </a:rPr>
              <a:t>拠点校として第二期が開始</a:t>
            </a:r>
            <a:endParaRPr lang="en-US" altLang="ja-JP">
              <a:latin typeface="Hiragino Maru Gothic ProN W4" panose="020F0400000000000000" pitchFamily="34" charset="-128"/>
              <a:ea typeface="Hiragino Maru Gothic ProN W4" panose="020F0400000000000000" pitchFamily="34" charset="-128"/>
            </a:endParaRPr>
          </a:p>
          <a:p>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コンソーシアムの主な役割</a:t>
            </a:r>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a:t>
            </a:r>
            <a:r>
              <a:rPr lang="ja-JP" altLang="en-US">
                <a:solidFill>
                  <a:srgbClr val="FF0000"/>
                </a:solidFill>
                <a:latin typeface="Hiragino Maru Gothic ProN W4" panose="020F0400000000000000" pitchFamily="34" charset="-128"/>
                <a:ea typeface="Hiragino Maru Gothic ProN W4" panose="020F0400000000000000" pitchFamily="34" charset="-128"/>
              </a:rPr>
              <a:t>全国的なモデルとなる標準カリキュラム・教材を協働して作成</a:t>
            </a:r>
            <a:endParaRPr lang="en-US" altLang="ja-JP">
              <a:solidFill>
                <a:srgbClr val="FF0000"/>
              </a:solidFill>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a:t>
            </a:r>
            <a:r>
              <a:rPr lang="ja-JP" altLang="en-US">
                <a:solidFill>
                  <a:srgbClr val="FF0000"/>
                </a:solidFill>
                <a:latin typeface="Hiragino Maru Gothic ProN W4" panose="020F0400000000000000" pitchFamily="34" charset="-128"/>
                <a:ea typeface="Hiragino Maru Gothic ProN W4" panose="020F0400000000000000" pitchFamily="34" charset="-128"/>
              </a:rPr>
              <a:t>他大学への普及方策の検討・実施</a:t>
            </a:r>
            <a:endParaRPr lang="en-US" altLang="ja-JP">
              <a:solidFill>
                <a:srgbClr val="FF0000"/>
              </a:solidFill>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a:t>
            </a:r>
            <a:r>
              <a:rPr lang="ja-JP" altLang="en-US">
                <a:solidFill>
                  <a:srgbClr val="FF0000"/>
                </a:solidFill>
                <a:latin typeface="Hiragino Maru Gothic ProN W4" panose="020F0400000000000000" pitchFamily="34" charset="-128"/>
                <a:ea typeface="Hiragino Maru Gothic ProN W4" panose="020F0400000000000000" pitchFamily="34" charset="-128"/>
              </a:rPr>
              <a:t>教育内容・教育方法の情報共有の場の形成</a:t>
            </a:r>
            <a:endParaRPr lang="en-US" altLang="ja-JP">
              <a:solidFill>
                <a:srgbClr val="FF0000"/>
              </a:solidFill>
              <a:latin typeface="Hiragino Maru Gothic ProN W4" panose="020F0400000000000000" pitchFamily="34" charset="-128"/>
              <a:ea typeface="Hiragino Maru Gothic ProN W4" panose="020F0400000000000000" pitchFamily="34" charset="-128"/>
            </a:endParaRPr>
          </a:p>
          <a:p>
            <a:endParaRPr lang="en-US" altLang="ja-JP">
              <a:latin typeface="Hiragino Maru Gothic ProN W4" panose="020F0400000000000000" pitchFamily="34" charset="-128"/>
              <a:ea typeface="Hiragino Maru Gothic ProN W4" panose="020F0400000000000000" pitchFamily="34" charset="-128"/>
            </a:endParaRPr>
          </a:p>
          <a:p>
            <a:r>
              <a:rPr lang="en-US" altLang="ja-JP">
                <a:latin typeface="Hiragino Maru Gothic ProN W4" panose="020F0400000000000000" pitchFamily="34" charset="-128"/>
                <a:ea typeface="Hiragino Maru Gothic ProN W4" panose="020F0400000000000000" pitchFamily="34" charset="-128"/>
              </a:rPr>
              <a:t>3</a:t>
            </a:r>
            <a:r>
              <a:rPr lang="ja-JP" altLang="en-US">
                <a:latin typeface="Hiragino Maru Gothic ProN W4" panose="020F0400000000000000" pitchFamily="34" charset="-128"/>
                <a:ea typeface="Hiragino Maru Gothic ProN W4" panose="020F0400000000000000" pitchFamily="34" charset="-128"/>
              </a:rPr>
              <a:t>分科会および特別委員会による活動</a:t>
            </a:r>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・カリキュラム分科会</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標準カリキュラムの作成</a:t>
            </a:r>
            <a:r>
              <a:rPr lang="en-US" altLang="ja-JP">
                <a:latin typeface="Hiragino Maru Gothic ProN W4" panose="020F0400000000000000" pitchFamily="34" charset="-128"/>
                <a:ea typeface="Hiragino Maru Gothic ProN W4" panose="020F0400000000000000" pitchFamily="34" charset="-128"/>
              </a:rPr>
              <a:t>)</a:t>
            </a:r>
          </a:p>
          <a:p>
            <a:r>
              <a:rPr lang="ja-JP" altLang="en-US">
                <a:latin typeface="Hiragino Maru Gothic ProN W4" panose="020F0400000000000000" pitchFamily="34" charset="-128"/>
                <a:ea typeface="Hiragino Maru Gothic ProN W4" panose="020F0400000000000000" pitchFamily="34" charset="-128"/>
              </a:rPr>
              <a:t>・教材分科会</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共通教材の作成</a:t>
            </a:r>
            <a:r>
              <a:rPr lang="en-US" altLang="ja-JP">
                <a:latin typeface="Hiragino Maru Gothic ProN W4" panose="020F0400000000000000" pitchFamily="34" charset="-128"/>
                <a:ea typeface="Hiragino Maru Gothic ProN W4" panose="020F0400000000000000" pitchFamily="34" charset="-128"/>
              </a:rPr>
              <a:t>)</a:t>
            </a:r>
          </a:p>
          <a:p>
            <a:r>
              <a:rPr lang="ja-JP" altLang="en-US">
                <a:latin typeface="Hiragino Maru Gothic ProN W4" panose="020F0400000000000000" pitchFamily="34" charset="-128"/>
                <a:ea typeface="Hiragino Maru Gothic ProN W4" panose="020F0400000000000000" pitchFamily="34" charset="-128"/>
              </a:rPr>
              <a:t>・教育用データベース分科会</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教育用データベースの構築と公開</a:t>
            </a:r>
            <a:r>
              <a:rPr lang="en-US" altLang="ja-JP">
                <a:latin typeface="Hiragino Maru Gothic ProN W4" panose="020F0400000000000000" pitchFamily="34" charset="-128"/>
                <a:ea typeface="Hiragino Maru Gothic ProN W4" panose="020F0400000000000000" pitchFamily="34" charset="-128"/>
              </a:rPr>
              <a:t>)</a:t>
            </a:r>
          </a:p>
          <a:p>
            <a:r>
              <a:rPr lang="ja-JP" altLang="en-US">
                <a:latin typeface="Hiragino Maru Gothic ProN W4" panose="020F0400000000000000" pitchFamily="34" charset="-128"/>
                <a:ea typeface="Hiragino Maru Gothic ProN W4" panose="020F0400000000000000" pitchFamily="34" charset="-128"/>
              </a:rPr>
              <a:t>・モデルカリキュラム</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リテラシーレベル</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の全国展開に関する特別委員会</a:t>
            </a:r>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　（認定制度の検討と連携・連動など</a:t>
            </a:r>
            <a:r>
              <a:rPr lang="en-US" altLang="ja-JP">
                <a:latin typeface="Hiragino Maru Gothic ProN W4" panose="020F0400000000000000" pitchFamily="34" charset="-128"/>
                <a:ea typeface="Hiragino Maru Gothic ProN W4" panose="020F0400000000000000" pitchFamily="34" charset="-128"/>
              </a:rPr>
              <a:t>)</a:t>
            </a:r>
            <a:endParaRPr lang="ja-JP" altLang="en-US">
              <a:latin typeface="Hiragino Maru Gothic ProN W4" panose="020F0400000000000000" pitchFamily="34" charset="-128"/>
              <a:ea typeface="Hiragino Maru Gothic ProN W4" panose="020F0400000000000000" pitchFamily="34" charset="-128"/>
            </a:endParaRPr>
          </a:p>
        </p:txBody>
      </p:sp>
      <p:sp>
        <p:nvSpPr>
          <p:cNvPr id="2" name="テキスト ボックス 1">
            <a:extLst>
              <a:ext uri="{FF2B5EF4-FFF2-40B4-BE49-F238E27FC236}">
                <a16:creationId xmlns:a16="http://schemas.microsoft.com/office/drawing/2014/main" id="{30BBA73E-D183-20D4-CAB5-87030659D075}"/>
              </a:ext>
            </a:extLst>
          </p:cNvPr>
          <p:cNvSpPr txBox="1"/>
          <p:nvPr/>
        </p:nvSpPr>
        <p:spPr>
          <a:xfrm>
            <a:off x="9819860" y="5506278"/>
            <a:ext cx="2070249" cy="646331"/>
          </a:xfrm>
          <a:prstGeom prst="rect">
            <a:avLst/>
          </a:prstGeom>
          <a:noFill/>
        </p:spPr>
        <p:txBody>
          <a:bodyPr wrap="square" rtlCol="0">
            <a:spAutoFit/>
          </a:bodyPr>
          <a:lstStyle/>
          <a:p>
            <a:r>
              <a:rPr kumimoji="1" lang="ja-JP" altLang="en-US">
                <a:latin typeface="Hiragino Maru Gothic ProN W4" panose="020F0400000000000000" pitchFamily="34" charset="-128"/>
                <a:ea typeface="Hiragino Maru Gothic ProN W4" panose="020F0400000000000000" pitchFamily="34" charset="-128"/>
              </a:rPr>
              <a:t>現在</a:t>
            </a:r>
            <a:r>
              <a:rPr kumimoji="1" lang="en-US" altLang="ja-JP">
                <a:latin typeface="Hiragino Maru Gothic ProN W4" panose="020F0400000000000000" pitchFamily="34" charset="-128"/>
                <a:ea typeface="Hiragino Maru Gothic ProN W4" panose="020F0400000000000000" pitchFamily="34" charset="-128"/>
              </a:rPr>
              <a:t>(2024/2/20)</a:t>
            </a:r>
          </a:p>
          <a:p>
            <a:r>
              <a:rPr lang="en-US" altLang="ja-JP">
                <a:latin typeface="Hiragino Maru Gothic ProN W4" panose="020F0400000000000000" pitchFamily="34" charset="-128"/>
                <a:ea typeface="Hiragino Maru Gothic ProN W4" panose="020F0400000000000000" pitchFamily="34" charset="-128"/>
              </a:rPr>
              <a:t>300</a:t>
            </a:r>
            <a:r>
              <a:rPr lang="ja-JP" altLang="en-US">
                <a:latin typeface="Hiragino Maru Gothic ProN W4" panose="020F0400000000000000" pitchFamily="34" charset="-128"/>
                <a:ea typeface="Hiragino Maru Gothic ProN W4" panose="020F0400000000000000" pitchFamily="34" charset="-128"/>
              </a:rPr>
              <a:t>校が会員校</a:t>
            </a:r>
            <a:endParaRPr kumimoji="1" lang="ja-JP" altLang="en-US">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06144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I戦略2019より(内閣府政策統括官)">
            <a:extLst>
              <a:ext uri="{FF2B5EF4-FFF2-40B4-BE49-F238E27FC236}">
                <a16:creationId xmlns:a16="http://schemas.microsoft.com/office/drawing/2014/main" id="{2DD100E1-4FC2-BE2A-6EAA-1F0464E2CF42}"/>
              </a:ext>
            </a:extLst>
          </p:cNvPr>
          <p:cNvSpPr txBox="1"/>
          <p:nvPr/>
        </p:nvSpPr>
        <p:spPr>
          <a:xfrm>
            <a:off x="3371809" y="12539157"/>
            <a:ext cx="8888652" cy="764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defRPr sz="4300">
                <a:solidFill>
                  <a:srgbClr val="5E5E5E"/>
                </a:solidFill>
                <a:latin typeface="+mn-lt"/>
                <a:ea typeface="+mn-ea"/>
                <a:cs typeface="+mn-cs"/>
                <a:sym typeface="ヒラギノ角ゴ ProN W3"/>
              </a:defRPr>
            </a:lvl1pPr>
          </a:lstStyle>
          <a:p>
            <a:r>
              <a:t>AI戦略2019より(内閣府政策統括官)</a:t>
            </a:r>
          </a:p>
        </p:txBody>
      </p:sp>
      <p:sp>
        <p:nvSpPr>
          <p:cNvPr id="5" name="タイトル 12">
            <a:extLst>
              <a:ext uri="{FF2B5EF4-FFF2-40B4-BE49-F238E27FC236}">
                <a16:creationId xmlns:a16="http://schemas.microsoft.com/office/drawing/2014/main" id="{4BB03955-44C5-2FA6-B9B8-C25AD4B2BBD7}"/>
              </a:ext>
            </a:extLst>
          </p:cNvPr>
          <p:cNvSpPr>
            <a:spLocks noGrp="1"/>
          </p:cNvSpPr>
          <p:nvPr>
            <p:ph type="title"/>
          </p:nvPr>
        </p:nvSpPr>
        <p:spPr>
          <a:xfrm>
            <a:off x="3198945" y="128167"/>
            <a:ext cx="5794109" cy="551408"/>
          </a:xfrm>
        </p:spPr>
        <p:txBody>
          <a:bodyPr rtlCol="0">
            <a:noAutofit/>
          </a:bodyPr>
          <a:lstStyle/>
          <a:p>
            <a:pPr algn="ctr" rtl="0"/>
            <a:r>
              <a:rPr lang="ja-JP" altLang="en-US" sz="3200" dirty="0">
                <a:latin typeface="Hiragino Maru Gothic ProN W4" panose="020F0400000000000000" pitchFamily="34" charset="-128"/>
                <a:ea typeface="Hiragino Maru Gothic ProN W4" panose="020F0400000000000000" pitchFamily="34" charset="-128"/>
              </a:rPr>
              <a:t>標準カリキュラムの作成</a:t>
            </a:r>
          </a:p>
        </p:txBody>
      </p:sp>
      <p:sp>
        <p:nvSpPr>
          <p:cNvPr id="6" name="タイトル 12">
            <a:extLst>
              <a:ext uri="{FF2B5EF4-FFF2-40B4-BE49-F238E27FC236}">
                <a16:creationId xmlns:a16="http://schemas.microsoft.com/office/drawing/2014/main" id="{99378EDD-55DE-C832-753B-C7FCDD2786E9}"/>
              </a:ext>
            </a:extLst>
          </p:cNvPr>
          <p:cNvSpPr txBox="1">
            <a:spLocks/>
          </p:cNvSpPr>
          <p:nvPr/>
        </p:nvSpPr>
        <p:spPr>
          <a:xfrm>
            <a:off x="637078" y="2073345"/>
            <a:ext cx="5883682" cy="5514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800" kern="1200">
                <a:solidFill>
                  <a:schemeClr val="tx1">
                    <a:lumMod val="75000"/>
                  </a:schemeClr>
                </a:solidFill>
                <a:latin typeface="+mj-ea"/>
                <a:ea typeface="+mj-ea"/>
                <a:cs typeface="+mj-cs"/>
              </a:defRPr>
            </a:lvl1pPr>
          </a:lstStyle>
          <a:p>
            <a:r>
              <a:rPr lang="en-US" altLang="ja-JP" sz="2400" dirty="0">
                <a:latin typeface="Hiragino Maru Gothic ProN W4" panose="020F0400000000000000" pitchFamily="34" charset="-128"/>
                <a:ea typeface="Hiragino Maru Gothic ProN W4" panose="020F0400000000000000" pitchFamily="34" charset="-128"/>
              </a:rPr>
              <a:t>AI</a:t>
            </a:r>
            <a:r>
              <a:rPr lang="ja-JP" altLang="en-US" sz="2400" dirty="0">
                <a:latin typeface="Hiragino Maru Gothic ProN W4" panose="020F0400000000000000" pitchFamily="34" charset="-128"/>
                <a:ea typeface="Hiragino Maru Gothic ProN W4" panose="020F0400000000000000" pitchFamily="34" charset="-128"/>
              </a:rPr>
              <a:t>戦略</a:t>
            </a:r>
            <a:r>
              <a:rPr lang="en-US" altLang="ja-JP" sz="2400" dirty="0">
                <a:latin typeface="Hiragino Maru Gothic ProN W4" panose="020F0400000000000000" pitchFamily="34" charset="-128"/>
                <a:ea typeface="Hiragino Maru Gothic ProN W4" panose="020F0400000000000000" pitchFamily="34" charset="-128"/>
              </a:rPr>
              <a:t>2019</a:t>
            </a:r>
            <a:r>
              <a:rPr lang="ja-JP" altLang="en-US" sz="2400" dirty="0">
                <a:latin typeface="Hiragino Maru Gothic ProN W4" panose="020F0400000000000000" pitchFamily="34" charset="-128"/>
                <a:ea typeface="Hiragino Maru Gothic ProN W4" panose="020F0400000000000000" pitchFamily="34" charset="-128"/>
              </a:rPr>
              <a:t>の育成目標</a:t>
            </a:r>
            <a:r>
              <a:rPr lang="en-US" altLang="ja-JP" sz="2400" dirty="0">
                <a:latin typeface="Hiragino Maru Gothic ProN W4" panose="020F0400000000000000" pitchFamily="34" charset="-128"/>
                <a:ea typeface="Hiragino Maru Gothic ProN W4" panose="020F0400000000000000" pitchFamily="34" charset="-128"/>
              </a:rPr>
              <a:t>(2025</a:t>
            </a:r>
            <a:r>
              <a:rPr lang="ja-JP" altLang="en-US" sz="2400" dirty="0">
                <a:latin typeface="Hiragino Maru Gothic ProN W4" panose="020F0400000000000000" pitchFamily="34" charset="-128"/>
                <a:ea typeface="Hiragino Maru Gothic ProN W4" panose="020F0400000000000000" pitchFamily="34" charset="-128"/>
              </a:rPr>
              <a:t>年度</a:t>
            </a:r>
            <a:r>
              <a:rPr lang="en-US" altLang="ja-JP" sz="2400" dirty="0">
                <a:latin typeface="Hiragino Maru Gothic ProN W4" panose="020F0400000000000000" pitchFamily="34" charset="-128"/>
                <a:ea typeface="Hiragino Maru Gothic ProN W4" panose="020F0400000000000000" pitchFamily="34" charset="-128"/>
              </a:rPr>
              <a:t>)</a:t>
            </a:r>
            <a:endParaRPr lang="ja-JP" altLang="en-US" sz="2400" dirty="0">
              <a:latin typeface="Hiragino Maru Gothic ProN W4" panose="020F0400000000000000" pitchFamily="34" charset="-128"/>
              <a:ea typeface="Hiragino Maru Gothic ProN W4" panose="020F0400000000000000" pitchFamily="34" charset="-128"/>
            </a:endParaRPr>
          </a:p>
        </p:txBody>
      </p:sp>
      <p:sp>
        <p:nvSpPr>
          <p:cNvPr id="9" name="タイトル 12">
            <a:extLst>
              <a:ext uri="{FF2B5EF4-FFF2-40B4-BE49-F238E27FC236}">
                <a16:creationId xmlns:a16="http://schemas.microsoft.com/office/drawing/2014/main" id="{0788D08E-2F16-7976-4E94-E3A84369DE13}"/>
              </a:ext>
            </a:extLst>
          </p:cNvPr>
          <p:cNvSpPr txBox="1">
            <a:spLocks/>
          </p:cNvSpPr>
          <p:nvPr/>
        </p:nvSpPr>
        <p:spPr>
          <a:xfrm>
            <a:off x="679945" y="2547994"/>
            <a:ext cx="3984963" cy="40409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800" kern="1200">
                <a:solidFill>
                  <a:schemeClr val="tx1">
                    <a:lumMod val="75000"/>
                  </a:schemeClr>
                </a:solidFill>
                <a:latin typeface="+mj-ea"/>
                <a:ea typeface="+mj-ea"/>
                <a:cs typeface="+mj-cs"/>
              </a:defRPr>
            </a:lvl1pPr>
          </a:lstStyle>
          <a:p>
            <a:r>
              <a:rPr lang="ja-JP" altLang="en-US" sz="2000" dirty="0">
                <a:latin typeface="Hiragino Maru Gothic ProN W4" panose="020F0400000000000000" pitchFamily="34" charset="-128"/>
                <a:ea typeface="Hiragino Maru Gothic ProN W4" panose="020F0400000000000000" pitchFamily="34" charset="-128"/>
              </a:rPr>
              <a:t>リテラシーレベル：</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約</a:t>
            </a:r>
            <a:r>
              <a:rPr lang="en-US" altLang="ja-JP" sz="2000" dirty="0">
                <a:latin typeface="Hiragino Maru Gothic ProN W4" panose="020F0400000000000000" pitchFamily="34" charset="-128"/>
                <a:ea typeface="Hiragino Maru Gothic ProN W4" panose="020F0400000000000000" pitchFamily="34" charset="-128"/>
              </a:rPr>
              <a:t>50</a:t>
            </a:r>
            <a:r>
              <a:rPr lang="ja-JP" altLang="en-US" sz="2000" dirty="0">
                <a:latin typeface="Hiragino Maru Gothic ProN W4" panose="020F0400000000000000" pitchFamily="34" charset="-128"/>
                <a:ea typeface="Hiragino Maru Gothic ProN W4" panose="020F0400000000000000" pitchFamily="34" charset="-128"/>
              </a:rPr>
              <a:t>万人</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年</a:t>
            </a:r>
            <a:endParaRPr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全ての大学・高専生全員</a:t>
            </a:r>
            <a:r>
              <a:rPr lang="en-US" altLang="ja-JP" sz="2000" dirty="0">
                <a:latin typeface="Hiragino Maru Gothic ProN W4" panose="020F0400000000000000" pitchFamily="34" charset="-128"/>
                <a:ea typeface="Hiragino Maru Gothic ProN W4" panose="020F0400000000000000" pitchFamily="34" charset="-128"/>
              </a:rPr>
              <a:t>)</a:t>
            </a:r>
          </a:p>
          <a:p>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応用基礎レベル：</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約</a:t>
            </a:r>
            <a:r>
              <a:rPr lang="en-US" altLang="ja-JP" sz="2000" dirty="0">
                <a:latin typeface="Hiragino Maru Gothic ProN W4" panose="020F0400000000000000" pitchFamily="34" charset="-128"/>
                <a:ea typeface="Hiragino Maru Gothic ProN W4" panose="020F0400000000000000" pitchFamily="34" charset="-128"/>
              </a:rPr>
              <a:t>25</a:t>
            </a:r>
            <a:r>
              <a:rPr lang="ja-JP" altLang="en-US" sz="2000" dirty="0">
                <a:latin typeface="Hiragino Maru Gothic ProN W4" panose="020F0400000000000000" pitchFamily="34" charset="-128"/>
                <a:ea typeface="Hiragino Maru Gothic ProN W4" panose="020F0400000000000000" pitchFamily="34" charset="-128"/>
              </a:rPr>
              <a:t>万人</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年</a:t>
            </a:r>
            <a:endParaRPr lang="en-US" altLang="ja-JP" sz="2000" dirty="0">
              <a:latin typeface="Hiragino Maru Gothic ProN W4" panose="020F0400000000000000" pitchFamily="34" charset="-128"/>
              <a:ea typeface="Hiragino Maru Gothic ProN W4" panose="020F0400000000000000" pitchFamily="34" charset="-128"/>
            </a:endParaRPr>
          </a:p>
          <a:p>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エキスパートレベル：</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約</a:t>
            </a:r>
            <a:r>
              <a:rPr lang="en-US" altLang="ja-JP" sz="2000" dirty="0">
                <a:latin typeface="Hiragino Maru Gothic ProN W4" panose="020F0400000000000000" pitchFamily="34" charset="-128"/>
                <a:ea typeface="Hiragino Maru Gothic ProN W4" panose="020F0400000000000000" pitchFamily="34" charset="-128"/>
              </a:rPr>
              <a:t>2,000</a:t>
            </a:r>
            <a:r>
              <a:rPr lang="ja-JP" altLang="en-US" sz="2000" dirty="0">
                <a:latin typeface="Hiragino Maru Gothic ProN W4" panose="020F0400000000000000" pitchFamily="34" charset="-128"/>
                <a:ea typeface="Hiragino Maru Gothic ProN W4" panose="020F0400000000000000" pitchFamily="34" charset="-128"/>
              </a:rPr>
              <a:t>人</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年</a:t>
            </a:r>
            <a:endParaRPr lang="en-US" altLang="ja-JP" sz="2000" dirty="0">
              <a:latin typeface="Hiragino Maru Gothic ProN W4" panose="020F0400000000000000" pitchFamily="34" charset="-128"/>
              <a:ea typeface="Hiragino Maru Gothic ProN W4" panose="020F0400000000000000" pitchFamily="34" charset="-128"/>
            </a:endParaRPr>
          </a:p>
          <a:p>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トップクラス：</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約</a:t>
            </a:r>
            <a:r>
              <a:rPr lang="en-US" altLang="ja-JP" sz="2000" dirty="0">
                <a:latin typeface="Hiragino Maru Gothic ProN W4" panose="020F0400000000000000" pitchFamily="34" charset="-128"/>
                <a:ea typeface="Hiragino Maru Gothic ProN W4" panose="020F0400000000000000" pitchFamily="34" charset="-128"/>
              </a:rPr>
              <a:t>100</a:t>
            </a:r>
            <a:r>
              <a:rPr lang="ja-JP" altLang="en-US" sz="2000" dirty="0">
                <a:latin typeface="Hiragino Maru Gothic ProN W4" panose="020F0400000000000000" pitchFamily="34" charset="-128"/>
                <a:ea typeface="Hiragino Maru Gothic ProN W4" panose="020F0400000000000000" pitchFamily="34" charset="-128"/>
              </a:rPr>
              <a:t>人</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年</a:t>
            </a:r>
            <a:endParaRPr lang="en-US" altLang="ja-JP" sz="2000" dirty="0">
              <a:latin typeface="Hiragino Maru Gothic ProN W4" panose="020F0400000000000000" pitchFamily="34" charset="-128"/>
              <a:ea typeface="Hiragino Maru Gothic ProN W4" panose="020F0400000000000000" pitchFamily="34" charset="-128"/>
            </a:endParaRPr>
          </a:p>
          <a:p>
            <a:endParaRPr lang="ja-JP" altLang="en-US" sz="2000" dirty="0">
              <a:latin typeface="Hiragino Maru Gothic ProN W4" panose="020F0400000000000000" pitchFamily="34" charset="-128"/>
              <a:ea typeface="Hiragino Maru Gothic ProN W4" panose="020F0400000000000000" pitchFamily="34" charset="-128"/>
            </a:endParaRPr>
          </a:p>
        </p:txBody>
      </p:sp>
      <p:sp>
        <p:nvSpPr>
          <p:cNvPr id="12" name="テキスト ボックス 11">
            <a:extLst>
              <a:ext uri="{FF2B5EF4-FFF2-40B4-BE49-F238E27FC236}">
                <a16:creationId xmlns:a16="http://schemas.microsoft.com/office/drawing/2014/main" id="{4A708B9B-B647-701A-2846-8B262E8839B6}"/>
              </a:ext>
            </a:extLst>
          </p:cNvPr>
          <p:cNvSpPr txBox="1"/>
          <p:nvPr/>
        </p:nvSpPr>
        <p:spPr>
          <a:xfrm>
            <a:off x="637078" y="837851"/>
            <a:ext cx="10492194" cy="1077218"/>
          </a:xfrm>
          <a:prstGeom prst="rect">
            <a:avLst/>
          </a:prstGeom>
          <a:noFill/>
        </p:spPr>
        <p:txBody>
          <a:bodyPr wrap="square">
            <a:spAutoFit/>
          </a:bodyPr>
          <a:lstStyle/>
          <a:p>
            <a:r>
              <a:rPr lang="en-US" altLang="ja-JP" sz="2400">
                <a:latin typeface="Hiragino Maru Gothic ProN W4" panose="020F0400000000000000" pitchFamily="34" charset="-128"/>
                <a:ea typeface="Hiragino Maru Gothic ProN W4" panose="020F0400000000000000" pitchFamily="34" charset="-128"/>
              </a:rPr>
              <a:t>AI</a:t>
            </a:r>
            <a:r>
              <a:rPr lang="ja-JP" altLang="en-US" sz="2400">
                <a:latin typeface="Hiragino Maru Gothic ProN W4" panose="020F0400000000000000" pitchFamily="34" charset="-128"/>
                <a:ea typeface="Hiragino Maru Gothic ProN W4" panose="020F0400000000000000" pitchFamily="34" charset="-128"/>
              </a:rPr>
              <a:t>戦略</a:t>
            </a:r>
            <a:r>
              <a:rPr lang="en-US" altLang="ja-JP" sz="2400">
                <a:latin typeface="Hiragino Maru Gothic ProN W4" panose="020F0400000000000000" pitchFamily="34" charset="-128"/>
                <a:ea typeface="Hiragino Maru Gothic ProN W4" panose="020F0400000000000000" pitchFamily="34" charset="-128"/>
              </a:rPr>
              <a:t>2019 (</a:t>
            </a:r>
            <a:r>
              <a:rPr lang="ja-JP" altLang="en-US" sz="2400">
                <a:latin typeface="Hiragino Maru Gothic ProN W4" panose="020F0400000000000000" pitchFamily="34" charset="-128"/>
                <a:ea typeface="Hiragino Maru Gothic ProN W4" panose="020F0400000000000000" pitchFamily="34" charset="-128"/>
              </a:rPr>
              <a:t>内閣府</a:t>
            </a:r>
            <a:r>
              <a:rPr lang="en-US" altLang="ja-JP" sz="2400">
                <a:latin typeface="Hiragino Maru Gothic ProN W4" panose="020F0400000000000000" pitchFamily="34" charset="-128"/>
                <a:ea typeface="Hiragino Maru Gothic ProN W4" panose="020F0400000000000000" pitchFamily="34" charset="-128"/>
              </a:rPr>
              <a:t>)</a:t>
            </a:r>
          </a:p>
          <a:p>
            <a:r>
              <a:rPr lang="ja-JP" altLang="en-US" sz="2000">
                <a:latin typeface="Hiragino Maru Gothic ProN W4" panose="020F0400000000000000" pitchFamily="34" charset="-128"/>
                <a:ea typeface="Hiragino Maru Gothic ProN W4" panose="020F0400000000000000" pitchFamily="34" charset="-128"/>
              </a:rPr>
              <a:t>デジタル時代の「読み・書き・そろばん」である「数理・データサイエンス・</a:t>
            </a:r>
            <a:r>
              <a:rPr lang="en-US" altLang="ja-JP" sz="2000">
                <a:latin typeface="Hiragino Maru Gothic ProN W4" panose="020F0400000000000000" pitchFamily="34" charset="-128"/>
                <a:ea typeface="Hiragino Maru Gothic ProN W4" panose="020F0400000000000000" pitchFamily="34" charset="-128"/>
              </a:rPr>
              <a:t>AI</a:t>
            </a:r>
            <a:r>
              <a:rPr lang="ja-JP" altLang="en-US" sz="2000">
                <a:latin typeface="Hiragino Maru Gothic ProN W4" panose="020F0400000000000000" pitchFamily="34" charset="-128"/>
                <a:ea typeface="Hiragino Maru Gothic ProN W4" panose="020F0400000000000000" pitchFamily="34" charset="-128"/>
              </a:rPr>
              <a:t>」の基礎などの必要な力を全ての国民が育み、あらゆる分野で人材が活躍する環境を構築する必要</a:t>
            </a:r>
            <a:endParaRPr lang="en-US" altLang="ja-JP" sz="2000">
              <a:latin typeface="Hiragino Maru Gothic ProN W4" panose="020F0400000000000000" pitchFamily="34" charset="-128"/>
              <a:ea typeface="Hiragino Maru Gothic ProN W4" panose="020F0400000000000000" pitchFamily="34" charset="-128"/>
            </a:endParaRPr>
          </a:p>
        </p:txBody>
      </p:sp>
      <p:pic>
        <p:nvPicPr>
          <p:cNvPr id="15" name="図 14" descr="グラフィカル ユーザー インターフェイス が含まれている画像&#10;&#10;自動的に生成された説明">
            <a:extLst>
              <a:ext uri="{FF2B5EF4-FFF2-40B4-BE49-F238E27FC236}">
                <a16:creationId xmlns:a16="http://schemas.microsoft.com/office/drawing/2014/main" id="{2D87B5AD-9365-9850-BC36-DDD2D73B7684}"/>
              </a:ext>
            </a:extLst>
          </p:cNvPr>
          <p:cNvPicPr>
            <a:picLocks noChangeAspect="1"/>
          </p:cNvPicPr>
          <p:nvPr/>
        </p:nvPicPr>
        <p:blipFill>
          <a:blip r:embed="rId3"/>
          <a:stretch>
            <a:fillRect/>
          </a:stretch>
        </p:blipFill>
        <p:spPr>
          <a:xfrm>
            <a:off x="4538487" y="2662903"/>
            <a:ext cx="6833591" cy="3383622"/>
          </a:xfrm>
          <a:prstGeom prst="rect">
            <a:avLst/>
          </a:prstGeom>
        </p:spPr>
      </p:pic>
      <p:sp>
        <p:nvSpPr>
          <p:cNvPr id="17" name="テキスト ボックス 16">
            <a:extLst>
              <a:ext uri="{FF2B5EF4-FFF2-40B4-BE49-F238E27FC236}">
                <a16:creationId xmlns:a16="http://schemas.microsoft.com/office/drawing/2014/main" id="{B36338B8-B062-814D-5E67-96C2B86E9FA0}"/>
              </a:ext>
            </a:extLst>
          </p:cNvPr>
          <p:cNvSpPr txBox="1"/>
          <p:nvPr/>
        </p:nvSpPr>
        <p:spPr>
          <a:xfrm>
            <a:off x="7418418" y="6084675"/>
            <a:ext cx="4990355" cy="261610"/>
          </a:xfrm>
          <a:prstGeom prst="rect">
            <a:avLst/>
          </a:prstGeom>
          <a:noFill/>
        </p:spPr>
        <p:txBody>
          <a:bodyPr wrap="square">
            <a:spAutoFit/>
          </a:bodyPr>
          <a:lstStyle/>
          <a:p>
            <a:r>
              <a:rPr lang="ja-JP" altLang="en-US" sz="1100">
                <a:latin typeface="Hiragino Maru Gothic ProN W4" panose="020F0400000000000000" pitchFamily="34" charset="-128"/>
                <a:ea typeface="Hiragino Maru Gothic ProN W4" panose="020F0400000000000000" pitchFamily="34" charset="-128"/>
              </a:rPr>
              <a:t>http://www.mi.u-tokyo.ac.jp/consortium/pdf/model_ouyoukiso.pdf</a:t>
            </a:r>
          </a:p>
        </p:txBody>
      </p:sp>
      <p:sp>
        <p:nvSpPr>
          <p:cNvPr id="2" name="テキスト ボックス 1">
            <a:extLst>
              <a:ext uri="{FF2B5EF4-FFF2-40B4-BE49-F238E27FC236}">
                <a16:creationId xmlns:a16="http://schemas.microsoft.com/office/drawing/2014/main" id="{D211ED00-6BA3-8C87-D6D0-A70149D38D47}"/>
              </a:ext>
            </a:extLst>
          </p:cNvPr>
          <p:cNvSpPr txBox="1"/>
          <p:nvPr/>
        </p:nvSpPr>
        <p:spPr>
          <a:xfrm>
            <a:off x="1696252" y="6388862"/>
            <a:ext cx="9313751" cy="400110"/>
          </a:xfrm>
          <a:prstGeom prst="rect">
            <a:avLst/>
          </a:prstGeom>
          <a:noFill/>
        </p:spPr>
        <p:txBody>
          <a:bodyPr wrap="square" rtlCol="0">
            <a:spAutoFit/>
          </a:bodyPr>
          <a:lstStyle/>
          <a:p>
            <a:pPr algn="ctr"/>
            <a:r>
              <a:rPr kumimoji="1" lang="ja-JP" altLang="en-US" sz="2000">
                <a:latin typeface="Hiragino Maru Gothic ProN W4" panose="020F0400000000000000" pitchFamily="34" charset="-128"/>
                <a:ea typeface="Hiragino Maru Gothic ProN W4" panose="020F0400000000000000" pitchFamily="34" charset="-128"/>
              </a:rPr>
              <a:t>本事業の目標：リテラシーレベルと応用基礎レベルの学内での実装と普及展開</a:t>
            </a:r>
          </a:p>
        </p:txBody>
      </p:sp>
    </p:spTree>
    <p:extLst>
      <p:ext uri="{BB962C8B-B14F-4D97-AF65-F5344CB8AC3E}">
        <p14:creationId xmlns:p14="http://schemas.microsoft.com/office/powerpoint/2010/main" val="1840695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F46293BA-53AB-F1C7-3D44-BE8CB7678896}"/>
              </a:ext>
            </a:extLst>
          </p:cNvPr>
          <p:cNvSpPr/>
          <p:nvPr/>
        </p:nvSpPr>
        <p:spPr>
          <a:xfrm>
            <a:off x="6286365" y="760860"/>
            <a:ext cx="5184871" cy="2952328"/>
          </a:xfrm>
          <a:prstGeom prst="rect">
            <a:avLst/>
          </a:prstGeom>
          <a:solidFill>
            <a:srgbClr val="5B9B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正方形/長方形 17">
            <a:extLst>
              <a:ext uri="{FF2B5EF4-FFF2-40B4-BE49-F238E27FC236}">
                <a16:creationId xmlns:a16="http://schemas.microsoft.com/office/drawing/2014/main" id="{FB2BDDFB-4E14-DB45-6892-17EA0D352A18}"/>
              </a:ext>
            </a:extLst>
          </p:cNvPr>
          <p:cNvSpPr/>
          <p:nvPr/>
        </p:nvSpPr>
        <p:spPr>
          <a:xfrm>
            <a:off x="759212" y="768918"/>
            <a:ext cx="5024252" cy="295232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4" name="図 13" descr="テーブル&#10;&#10;自動的に生成された説明">
            <a:extLst>
              <a:ext uri="{FF2B5EF4-FFF2-40B4-BE49-F238E27FC236}">
                <a16:creationId xmlns:a16="http://schemas.microsoft.com/office/drawing/2014/main" id="{E691CEB1-0F28-ECB0-B5BC-FB3707243B9A}"/>
              </a:ext>
            </a:extLst>
          </p:cNvPr>
          <p:cNvPicPr>
            <a:picLocks noChangeAspect="1"/>
          </p:cNvPicPr>
          <p:nvPr/>
        </p:nvPicPr>
        <p:blipFill>
          <a:blip r:embed="rId3"/>
          <a:stretch>
            <a:fillRect/>
          </a:stretch>
        </p:blipFill>
        <p:spPr>
          <a:xfrm>
            <a:off x="6411174" y="852648"/>
            <a:ext cx="4971026" cy="2783587"/>
          </a:xfrm>
          <a:prstGeom prst="rect">
            <a:avLst/>
          </a:prstGeom>
          <a:ln>
            <a:solidFill>
              <a:schemeClr val="tx1"/>
            </a:solidFill>
          </a:ln>
        </p:spPr>
      </p:pic>
      <p:pic>
        <p:nvPicPr>
          <p:cNvPr id="16" name="図 15" descr="グラフィカル ユーザー インターフェイス が含まれている画像&#10;&#10;自動的に生成された説明">
            <a:extLst>
              <a:ext uri="{FF2B5EF4-FFF2-40B4-BE49-F238E27FC236}">
                <a16:creationId xmlns:a16="http://schemas.microsoft.com/office/drawing/2014/main" id="{D4498B70-67CA-D233-3A7C-7AC8DEAA0F7F}"/>
              </a:ext>
            </a:extLst>
          </p:cNvPr>
          <p:cNvPicPr>
            <a:picLocks noChangeAspect="1"/>
          </p:cNvPicPr>
          <p:nvPr/>
        </p:nvPicPr>
        <p:blipFill>
          <a:blip r:embed="rId4"/>
          <a:stretch>
            <a:fillRect/>
          </a:stretch>
        </p:blipFill>
        <p:spPr>
          <a:xfrm>
            <a:off x="930815" y="856862"/>
            <a:ext cx="4763950" cy="2783587"/>
          </a:xfrm>
          <a:prstGeom prst="rect">
            <a:avLst/>
          </a:prstGeom>
          <a:ln>
            <a:solidFill>
              <a:schemeClr val="tx1"/>
            </a:solidFill>
          </a:ln>
        </p:spPr>
      </p:pic>
      <p:pic>
        <p:nvPicPr>
          <p:cNvPr id="2" name="スクリーンショット 2022-09-30 13.06.11.png" descr="スクリーンショット 2022-09-30 13.06.11.png">
            <a:extLst>
              <a:ext uri="{FF2B5EF4-FFF2-40B4-BE49-F238E27FC236}">
                <a16:creationId xmlns:a16="http://schemas.microsoft.com/office/drawing/2014/main" id="{C2F771D8-7CEC-C0B9-438C-5F5BCCCE35AB}"/>
              </a:ext>
            </a:extLst>
          </p:cNvPr>
          <p:cNvPicPr>
            <a:picLocks noChangeAspect="1"/>
          </p:cNvPicPr>
          <p:nvPr/>
        </p:nvPicPr>
        <p:blipFill>
          <a:blip r:embed="rId5"/>
          <a:srcRect t="1120"/>
          <a:stretch>
            <a:fillRect/>
          </a:stretch>
        </p:blipFill>
        <p:spPr>
          <a:xfrm>
            <a:off x="786757" y="3948694"/>
            <a:ext cx="4969161" cy="2498436"/>
          </a:xfrm>
          <a:prstGeom prst="rect">
            <a:avLst/>
          </a:prstGeom>
          <a:ln w="12700">
            <a:miter lim="400000"/>
          </a:ln>
        </p:spPr>
      </p:pic>
      <p:sp>
        <p:nvSpPr>
          <p:cNvPr id="10" name="テキスト ボックス 9">
            <a:extLst>
              <a:ext uri="{FF2B5EF4-FFF2-40B4-BE49-F238E27FC236}">
                <a16:creationId xmlns:a16="http://schemas.microsoft.com/office/drawing/2014/main" id="{61E050D6-F33E-B0F6-2DB9-6FC0847690CF}"/>
              </a:ext>
            </a:extLst>
          </p:cNvPr>
          <p:cNvSpPr txBox="1"/>
          <p:nvPr/>
        </p:nvSpPr>
        <p:spPr>
          <a:xfrm>
            <a:off x="6436084" y="4182249"/>
            <a:ext cx="5755916" cy="2031325"/>
          </a:xfrm>
          <a:prstGeom prst="rect">
            <a:avLst/>
          </a:prstGeom>
          <a:noFill/>
        </p:spPr>
        <p:txBody>
          <a:bodyPr wrap="square" rtlCol="0">
            <a:spAutoFit/>
          </a:bodyPr>
          <a:lstStyle/>
          <a:p>
            <a:r>
              <a:rPr lang="ja-JP" altLang="en-US">
                <a:latin typeface="Hiragino Maru Gothic ProN W4" panose="020F0400000000000000" pitchFamily="34" charset="-128"/>
                <a:ea typeface="Hiragino Maru Gothic ProN W4" panose="020F0400000000000000" pitchFamily="34" charset="-128"/>
              </a:rPr>
              <a:t>・モデルカリキュラムは</a:t>
            </a:r>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リテラシーレベル４項目</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導入、基礎、心得、選択</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a:t>
            </a:r>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応用基礎レベルは</a:t>
            </a:r>
            <a:r>
              <a:rPr lang="en-US" altLang="ja-JP">
                <a:latin typeface="Hiragino Maru Gothic ProN W4" panose="020F0400000000000000" pitchFamily="34" charset="-128"/>
                <a:ea typeface="Hiragino Maru Gothic ProN W4" panose="020F0400000000000000" pitchFamily="34" charset="-128"/>
              </a:rPr>
              <a:t>3</a:t>
            </a:r>
            <a:r>
              <a:rPr lang="ja-JP" altLang="en-US">
                <a:latin typeface="Hiragino Maru Gothic ProN W4" panose="020F0400000000000000" pitchFamily="34" charset="-128"/>
                <a:ea typeface="Hiragino Maru Gothic ProN W4" panose="020F0400000000000000" pitchFamily="34" charset="-128"/>
              </a:rPr>
              <a:t>項目</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データサイエンス基礎、</a:t>
            </a:r>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データエンジニアリング基礎、</a:t>
            </a:r>
            <a:r>
              <a:rPr lang="en-US" altLang="ja-JP">
                <a:latin typeface="Hiragino Maru Gothic ProN W4" panose="020F0400000000000000" pitchFamily="34" charset="-128"/>
                <a:ea typeface="Hiragino Maru Gothic ProN W4" panose="020F0400000000000000" pitchFamily="34" charset="-128"/>
              </a:rPr>
              <a:t>AI</a:t>
            </a:r>
            <a:r>
              <a:rPr lang="ja-JP" altLang="en-US">
                <a:latin typeface="Hiragino Maru Gothic ProN W4" panose="020F0400000000000000" pitchFamily="34" charset="-128"/>
                <a:ea typeface="Hiragino Maru Gothic ProN W4" panose="020F0400000000000000" pitchFamily="34" charset="-128"/>
              </a:rPr>
              <a:t>基礎</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に分類</a:t>
            </a:r>
            <a:endParaRPr lang="en-US" altLang="ja-JP">
              <a:latin typeface="Hiragino Maru Gothic ProN W4" panose="020F0400000000000000" pitchFamily="34" charset="-128"/>
              <a:ea typeface="Hiragino Maru Gothic ProN W4" panose="020F0400000000000000" pitchFamily="34" charset="-128"/>
            </a:endParaRPr>
          </a:p>
          <a:p>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・各項目ごとに、</a:t>
            </a:r>
            <a:endParaRPr lang="en-US" altLang="ja-JP">
              <a:latin typeface="Hiragino Maru Gothic ProN W4" panose="020F0400000000000000" pitchFamily="34" charset="-128"/>
              <a:ea typeface="Hiragino Maru Gothic ProN W4" panose="020F0400000000000000" pitchFamily="34" charset="-128"/>
            </a:endParaRPr>
          </a:p>
          <a:p>
            <a:r>
              <a:rPr lang="ja-JP" altLang="en-US">
                <a:latin typeface="Hiragino Maru Gothic ProN W4" panose="020F0400000000000000" pitchFamily="34" charset="-128"/>
                <a:ea typeface="Hiragino Maru Gothic ProN W4" panose="020F0400000000000000" pitchFamily="34" charset="-128"/>
              </a:rPr>
              <a:t>「学修目標」「学修内容」「スキルセット」を列挙</a:t>
            </a:r>
          </a:p>
        </p:txBody>
      </p:sp>
      <p:sp>
        <p:nvSpPr>
          <p:cNvPr id="11" name="テキスト ボックス 10">
            <a:extLst>
              <a:ext uri="{FF2B5EF4-FFF2-40B4-BE49-F238E27FC236}">
                <a16:creationId xmlns:a16="http://schemas.microsoft.com/office/drawing/2014/main" id="{2AE552A4-8522-10F5-12C5-B0FE16CD951F}"/>
              </a:ext>
            </a:extLst>
          </p:cNvPr>
          <p:cNvSpPr txBox="1"/>
          <p:nvPr/>
        </p:nvSpPr>
        <p:spPr>
          <a:xfrm>
            <a:off x="1299858" y="6447130"/>
            <a:ext cx="4248472" cy="369332"/>
          </a:xfrm>
          <a:prstGeom prst="rect">
            <a:avLst/>
          </a:prstGeom>
          <a:noFill/>
        </p:spPr>
        <p:txBody>
          <a:bodyPr wrap="square" rtlCol="0">
            <a:spAutoFit/>
          </a:bodyPr>
          <a:lstStyle/>
          <a:p>
            <a:r>
              <a:rPr lang="ja-JP" altLang="en-US">
                <a:latin typeface="Hiragino Maru Gothic ProN W4" panose="020F0400000000000000" pitchFamily="34" charset="-128"/>
                <a:ea typeface="Hiragino Maru Gothic ProN W4" panose="020F0400000000000000" pitchFamily="34" charset="-128"/>
              </a:rPr>
              <a:t>モデルカリキュラムの対応関係</a:t>
            </a:r>
          </a:p>
        </p:txBody>
      </p:sp>
      <p:sp>
        <p:nvSpPr>
          <p:cNvPr id="6" name="タイトル 12">
            <a:extLst>
              <a:ext uri="{FF2B5EF4-FFF2-40B4-BE49-F238E27FC236}">
                <a16:creationId xmlns:a16="http://schemas.microsoft.com/office/drawing/2014/main" id="{C06837AE-610F-587F-3E52-2EED1CEEB811}"/>
              </a:ext>
            </a:extLst>
          </p:cNvPr>
          <p:cNvSpPr txBox="1">
            <a:spLocks/>
          </p:cNvSpPr>
          <p:nvPr/>
        </p:nvSpPr>
        <p:spPr>
          <a:xfrm>
            <a:off x="2811268" y="115513"/>
            <a:ext cx="6569463" cy="5514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800" dirty="0">
                <a:solidFill>
                  <a:srgbClr val="ED7D31"/>
                </a:solidFill>
                <a:latin typeface="Hiragino Maru Gothic ProN W4" panose="020F0400000000000000" pitchFamily="34" charset="-128"/>
                <a:ea typeface="Hiragino Maru Gothic ProN W4" panose="020F0400000000000000" pitchFamily="34" charset="-128"/>
              </a:rPr>
              <a:t>リテラシーレベル</a:t>
            </a:r>
            <a:r>
              <a:rPr lang="ja-JP" altLang="en-US" sz="2800" dirty="0">
                <a:latin typeface="Hiragino Maru Gothic ProN W4" panose="020F0400000000000000" pitchFamily="34" charset="-128"/>
                <a:ea typeface="Hiragino Maru Gothic ProN W4" panose="020F0400000000000000" pitchFamily="34" charset="-128"/>
              </a:rPr>
              <a:t>と</a:t>
            </a:r>
            <a:r>
              <a:rPr lang="ja-JP" altLang="en-US" sz="2800" dirty="0">
                <a:solidFill>
                  <a:srgbClr val="5B9BD5"/>
                </a:solidFill>
                <a:latin typeface="Hiragino Maru Gothic ProN W4" panose="020F0400000000000000" pitchFamily="34" charset="-128"/>
                <a:ea typeface="Hiragino Maru Gothic ProN W4" panose="020F0400000000000000" pitchFamily="34" charset="-128"/>
              </a:rPr>
              <a:t>応用基礎レベル</a:t>
            </a:r>
          </a:p>
        </p:txBody>
      </p:sp>
    </p:spTree>
    <p:extLst>
      <p:ext uri="{BB962C8B-B14F-4D97-AF65-F5344CB8AC3E}">
        <p14:creationId xmlns:p14="http://schemas.microsoft.com/office/powerpoint/2010/main" val="3305298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F46293BA-53AB-F1C7-3D44-BE8CB7678896}"/>
              </a:ext>
            </a:extLst>
          </p:cNvPr>
          <p:cNvSpPr/>
          <p:nvPr/>
        </p:nvSpPr>
        <p:spPr>
          <a:xfrm>
            <a:off x="6405608" y="764704"/>
            <a:ext cx="5184871" cy="5595491"/>
          </a:xfrm>
          <a:prstGeom prst="rect">
            <a:avLst/>
          </a:prstGeom>
          <a:solidFill>
            <a:srgbClr val="5B9B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a:extLst>
              <a:ext uri="{FF2B5EF4-FFF2-40B4-BE49-F238E27FC236}">
                <a16:creationId xmlns:a16="http://schemas.microsoft.com/office/drawing/2014/main" id="{7B7970CA-489A-8741-A42C-637C3535DDBA}"/>
              </a:ext>
            </a:extLst>
          </p:cNvPr>
          <p:cNvSpPr/>
          <p:nvPr/>
        </p:nvSpPr>
        <p:spPr>
          <a:xfrm>
            <a:off x="6565411" y="908707"/>
            <a:ext cx="4825521" cy="23321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a:extLst>
              <a:ext uri="{FF2B5EF4-FFF2-40B4-BE49-F238E27FC236}">
                <a16:creationId xmlns:a16="http://schemas.microsoft.com/office/drawing/2014/main" id="{73F17F93-4D3A-2D4D-0853-78E83D97B807}"/>
              </a:ext>
            </a:extLst>
          </p:cNvPr>
          <p:cNvSpPr/>
          <p:nvPr/>
        </p:nvSpPr>
        <p:spPr>
          <a:xfrm>
            <a:off x="6585282" y="3321481"/>
            <a:ext cx="4825521" cy="23321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正方形/長方形 17">
            <a:extLst>
              <a:ext uri="{FF2B5EF4-FFF2-40B4-BE49-F238E27FC236}">
                <a16:creationId xmlns:a16="http://schemas.microsoft.com/office/drawing/2014/main" id="{FB2BDDFB-4E14-DB45-6892-17EA0D352A18}"/>
              </a:ext>
            </a:extLst>
          </p:cNvPr>
          <p:cNvSpPr/>
          <p:nvPr/>
        </p:nvSpPr>
        <p:spPr>
          <a:xfrm>
            <a:off x="661895" y="764704"/>
            <a:ext cx="5024252" cy="5906790"/>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正方形/長方形 30">
            <a:extLst>
              <a:ext uri="{FF2B5EF4-FFF2-40B4-BE49-F238E27FC236}">
                <a16:creationId xmlns:a16="http://schemas.microsoft.com/office/drawing/2014/main" id="{501D4D1F-96F1-348E-E56F-504952422C11}"/>
              </a:ext>
            </a:extLst>
          </p:cNvPr>
          <p:cNvSpPr/>
          <p:nvPr/>
        </p:nvSpPr>
        <p:spPr>
          <a:xfrm>
            <a:off x="761261" y="900702"/>
            <a:ext cx="4825521" cy="23321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正方形/長方形 31">
            <a:extLst>
              <a:ext uri="{FF2B5EF4-FFF2-40B4-BE49-F238E27FC236}">
                <a16:creationId xmlns:a16="http://schemas.microsoft.com/office/drawing/2014/main" id="{EDBEA89C-9971-B24F-436C-9FCFA6C4B1FF}"/>
              </a:ext>
            </a:extLst>
          </p:cNvPr>
          <p:cNvSpPr/>
          <p:nvPr/>
        </p:nvSpPr>
        <p:spPr>
          <a:xfrm>
            <a:off x="761261" y="3294723"/>
            <a:ext cx="4825521" cy="23321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5" name="図 4" descr="テキスト&#10;&#10;自動的に生成された説明">
            <a:extLst>
              <a:ext uri="{FF2B5EF4-FFF2-40B4-BE49-F238E27FC236}">
                <a16:creationId xmlns:a16="http://schemas.microsoft.com/office/drawing/2014/main" id="{EB8E59B9-8279-C18D-A67F-3006DA88CFC9}"/>
              </a:ext>
            </a:extLst>
          </p:cNvPr>
          <p:cNvPicPr>
            <a:picLocks noChangeAspect="1"/>
          </p:cNvPicPr>
          <p:nvPr/>
        </p:nvPicPr>
        <p:blipFill>
          <a:blip r:embed="rId3"/>
          <a:stretch>
            <a:fillRect/>
          </a:stretch>
        </p:blipFill>
        <p:spPr>
          <a:xfrm>
            <a:off x="6964204" y="946318"/>
            <a:ext cx="4031781" cy="2276005"/>
          </a:xfrm>
          <a:prstGeom prst="rect">
            <a:avLst/>
          </a:prstGeom>
          <a:ln>
            <a:noFill/>
          </a:ln>
        </p:spPr>
      </p:pic>
      <p:pic>
        <p:nvPicPr>
          <p:cNvPr id="20" name="図 19" descr="文字の書かれた紙&#10;&#10;中程度の精度で自動的に生成された説明">
            <a:extLst>
              <a:ext uri="{FF2B5EF4-FFF2-40B4-BE49-F238E27FC236}">
                <a16:creationId xmlns:a16="http://schemas.microsoft.com/office/drawing/2014/main" id="{C15AB95D-2AAA-A741-DD4C-DE202DDF14A1}"/>
              </a:ext>
            </a:extLst>
          </p:cNvPr>
          <p:cNvPicPr>
            <a:picLocks noChangeAspect="1"/>
          </p:cNvPicPr>
          <p:nvPr/>
        </p:nvPicPr>
        <p:blipFill>
          <a:blip r:embed="rId4"/>
          <a:stretch>
            <a:fillRect/>
          </a:stretch>
        </p:blipFill>
        <p:spPr>
          <a:xfrm>
            <a:off x="960795" y="3349734"/>
            <a:ext cx="4403647" cy="2219059"/>
          </a:xfrm>
          <a:prstGeom prst="rect">
            <a:avLst/>
          </a:prstGeom>
          <a:ln>
            <a:noFill/>
          </a:ln>
        </p:spPr>
      </p:pic>
      <p:pic>
        <p:nvPicPr>
          <p:cNvPr id="22" name="図 21" descr="テキスト&#10;&#10;自動的に生成された説明">
            <a:extLst>
              <a:ext uri="{FF2B5EF4-FFF2-40B4-BE49-F238E27FC236}">
                <a16:creationId xmlns:a16="http://schemas.microsoft.com/office/drawing/2014/main" id="{2B107445-CA84-0878-5319-004044FA7F40}"/>
              </a:ext>
            </a:extLst>
          </p:cNvPr>
          <p:cNvPicPr>
            <a:picLocks noChangeAspect="1"/>
          </p:cNvPicPr>
          <p:nvPr/>
        </p:nvPicPr>
        <p:blipFill>
          <a:blip r:embed="rId5"/>
          <a:stretch>
            <a:fillRect/>
          </a:stretch>
        </p:blipFill>
        <p:spPr>
          <a:xfrm>
            <a:off x="6964203" y="3367580"/>
            <a:ext cx="4177200" cy="2256507"/>
          </a:xfrm>
          <a:prstGeom prst="rect">
            <a:avLst/>
          </a:prstGeom>
          <a:ln>
            <a:noFill/>
          </a:ln>
        </p:spPr>
      </p:pic>
      <p:sp>
        <p:nvSpPr>
          <p:cNvPr id="26" name="テキスト ボックス 25">
            <a:extLst>
              <a:ext uri="{FF2B5EF4-FFF2-40B4-BE49-F238E27FC236}">
                <a16:creationId xmlns:a16="http://schemas.microsoft.com/office/drawing/2014/main" id="{C1BE256F-5AD8-07E8-1737-7497CD7D50CA}"/>
              </a:ext>
            </a:extLst>
          </p:cNvPr>
          <p:cNvSpPr txBox="1"/>
          <p:nvPr/>
        </p:nvSpPr>
        <p:spPr>
          <a:xfrm>
            <a:off x="1102597" y="5777937"/>
            <a:ext cx="3974065" cy="646331"/>
          </a:xfrm>
          <a:prstGeom prst="rect">
            <a:avLst/>
          </a:prstGeom>
          <a:noFill/>
        </p:spPr>
        <p:txBody>
          <a:bodyPr wrap="square" rtlCol="0">
            <a:spAutoFit/>
          </a:bodyPr>
          <a:lstStyle/>
          <a:p>
            <a:r>
              <a:rPr lang="ja-JP" altLang="en-US">
                <a:latin typeface="Hiragino Maru Gothic ProN W4" panose="020F0400000000000000" pitchFamily="34" charset="-128"/>
                <a:ea typeface="Hiragino Maru Gothic ProN W4" panose="020F0400000000000000" pitchFamily="34" charset="-128"/>
              </a:rPr>
              <a:t>「楽しさ」、「学ぶことの意義」、「分かりやすさ」などを重視</a:t>
            </a:r>
          </a:p>
        </p:txBody>
      </p:sp>
      <p:sp>
        <p:nvSpPr>
          <p:cNvPr id="27" name="テキスト ボックス 26">
            <a:extLst>
              <a:ext uri="{FF2B5EF4-FFF2-40B4-BE49-F238E27FC236}">
                <a16:creationId xmlns:a16="http://schemas.microsoft.com/office/drawing/2014/main" id="{F2211EFC-0A75-8956-FD3C-1DB360693482}"/>
              </a:ext>
            </a:extLst>
          </p:cNvPr>
          <p:cNvSpPr txBox="1"/>
          <p:nvPr/>
        </p:nvSpPr>
        <p:spPr>
          <a:xfrm>
            <a:off x="6929086" y="5665093"/>
            <a:ext cx="3974065" cy="646331"/>
          </a:xfrm>
          <a:prstGeom prst="rect">
            <a:avLst/>
          </a:prstGeom>
          <a:noFill/>
        </p:spPr>
        <p:txBody>
          <a:bodyPr wrap="square" rtlCol="0">
            <a:spAutoFit/>
          </a:bodyPr>
          <a:lstStyle/>
          <a:p>
            <a:r>
              <a:rPr lang="ja-JP" altLang="en-US">
                <a:latin typeface="Hiragino Maru Gothic ProN W4" panose="020F0400000000000000" pitchFamily="34" charset="-128"/>
                <a:ea typeface="Hiragino Maru Gothic ProN W4" panose="020F0400000000000000" pitchFamily="34" charset="-128"/>
              </a:rPr>
              <a:t>リテラシーレベルと専門教育をつなぐ橋渡し、演習や</a:t>
            </a:r>
            <a:r>
              <a:rPr lang="en-US" altLang="ja-JP">
                <a:latin typeface="Hiragino Maru Gothic ProN W4" panose="020F0400000000000000" pitchFamily="34" charset="-128"/>
                <a:ea typeface="Hiragino Maru Gothic ProN W4" panose="020F0400000000000000" pitchFamily="34" charset="-128"/>
              </a:rPr>
              <a:t>PBL</a:t>
            </a:r>
            <a:r>
              <a:rPr lang="ja-JP" altLang="en-US">
                <a:latin typeface="Hiragino Maru Gothic ProN W4" panose="020F0400000000000000" pitchFamily="34" charset="-128"/>
                <a:ea typeface="Hiragino Maru Gothic ProN W4" panose="020F0400000000000000" pitchFamily="34" charset="-128"/>
              </a:rPr>
              <a:t>などを重視</a:t>
            </a:r>
          </a:p>
        </p:txBody>
      </p:sp>
      <p:sp>
        <p:nvSpPr>
          <p:cNvPr id="2" name="タイトル 12">
            <a:extLst>
              <a:ext uri="{FF2B5EF4-FFF2-40B4-BE49-F238E27FC236}">
                <a16:creationId xmlns:a16="http://schemas.microsoft.com/office/drawing/2014/main" id="{3C224476-1315-C402-6D3E-0D7C2D66E389}"/>
              </a:ext>
            </a:extLst>
          </p:cNvPr>
          <p:cNvSpPr>
            <a:spLocks noGrp="1"/>
          </p:cNvSpPr>
          <p:nvPr>
            <p:ph type="title"/>
          </p:nvPr>
        </p:nvSpPr>
        <p:spPr>
          <a:xfrm>
            <a:off x="2811268" y="115513"/>
            <a:ext cx="6569463" cy="551408"/>
          </a:xfrm>
        </p:spPr>
        <p:txBody>
          <a:bodyPr rtlCol="0">
            <a:noAutofit/>
          </a:bodyPr>
          <a:lstStyle/>
          <a:p>
            <a:pPr algn="ctr" rtl="0"/>
            <a:r>
              <a:rPr lang="ja-JP" altLang="en-US" sz="2800" dirty="0">
                <a:solidFill>
                  <a:srgbClr val="ED7D31"/>
                </a:solidFill>
                <a:latin typeface="Hiragino Maru Gothic ProN W4" panose="020F0400000000000000" pitchFamily="34" charset="-128"/>
                <a:ea typeface="Hiragino Maru Gothic ProN W4" panose="020F0400000000000000" pitchFamily="34" charset="-128"/>
              </a:rPr>
              <a:t>リテラシーレベル</a:t>
            </a:r>
            <a:r>
              <a:rPr lang="ja-JP" altLang="en-US" sz="2800" dirty="0">
                <a:latin typeface="Hiragino Maru Gothic ProN W4" panose="020F0400000000000000" pitchFamily="34" charset="-128"/>
                <a:ea typeface="Hiragino Maru Gothic ProN W4" panose="020F0400000000000000" pitchFamily="34" charset="-128"/>
              </a:rPr>
              <a:t>と</a:t>
            </a:r>
            <a:r>
              <a:rPr lang="ja-JP" altLang="en-US" sz="2800" dirty="0">
                <a:solidFill>
                  <a:srgbClr val="5B9BD5"/>
                </a:solidFill>
                <a:latin typeface="Hiragino Maru Gothic ProN W4" panose="020F0400000000000000" pitchFamily="34" charset="-128"/>
                <a:ea typeface="Hiragino Maru Gothic ProN W4" panose="020F0400000000000000" pitchFamily="34" charset="-128"/>
              </a:rPr>
              <a:t>応用基礎レベル</a:t>
            </a:r>
          </a:p>
        </p:txBody>
      </p:sp>
      <p:sp>
        <p:nvSpPr>
          <p:cNvPr id="3" name="テキスト ボックス 2">
            <a:extLst>
              <a:ext uri="{FF2B5EF4-FFF2-40B4-BE49-F238E27FC236}">
                <a16:creationId xmlns:a16="http://schemas.microsoft.com/office/drawing/2014/main" id="{2ECBC7F2-0BE6-6F88-356F-F0E5C0AD6D80}"/>
              </a:ext>
            </a:extLst>
          </p:cNvPr>
          <p:cNvSpPr txBox="1"/>
          <p:nvPr/>
        </p:nvSpPr>
        <p:spPr>
          <a:xfrm>
            <a:off x="6737093" y="6440830"/>
            <a:ext cx="4631420" cy="369332"/>
          </a:xfrm>
          <a:prstGeom prst="rect">
            <a:avLst/>
          </a:prstGeom>
          <a:noFill/>
        </p:spPr>
        <p:txBody>
          <a:bodyPr wrap="square" rtlCol="0">
            <a:spAutoFit/>
          </a:bodyPr>
          <a:lstStyle/>
          <a:p>
            <a:pPr algn="ctr"/>
            <a:r>
              <a:rPr lang="ja-JP" altLang="en-US">
                <a:latin typeface="Hiragino Maru Gothic ProN W4" panose="020F0400000000000000" pitchFamily="34" charset="-128"/>
                <a:ea typeface="Hiragino Maru Gothic ProN W4" panose="020F0400000000000000" pitchFamily="34" charset="-128"/>
              </a:rPr>
              <a:t>各レベルの詳細資料を</a:t>
            </a:r>
            <a:r>
              <a:rPr lang="en-US" altLang="ja-JP">
                <a:latin typeface="Hiragino Maru Gothic ProN W4" panose="020F0400000000000000" pitchFamily="34" charset="-128"/>
                <a:ea typeface="Hiragino Maru Gothic ProN W4" panose="020F0400000000000000" pitchFamily="34" charset="-128"/>
              </a:rPr>
              <a:t>PDF</a:t>
            </a:r>
            <a:r>
              <a:rPr lang="ja-JP" altLang="en-US">
                <a:latin typeface="Hiragino Maru Gothic ProN W4" panose="020F0400000000000000" pitchFamily="34" charset="-128"/>
                <a:ea typeface="Hiragino Maru Gothic ProN W4" panose="020F0400000000000000" pitchFamily="34" charset="-128"/>
              </a:rPr>
              <a:t>で配布</a:t>
            </a:r>
          </a:p>
        </p:txBody>
      </p:sp>
      <p:pic>
        <p:nvPicPr>
          <p:cNvPr id="4" name="図 3" descr="テキスト, 手紙&#10;&#10;自動的に生成された説明">
            <a:extLst>
              <a:ext uri="{FF2B5EF4-FFF2-40B4-BE49-F238E27FC236}">
                <a16:creationId xmlns:a16="http://schemas.microsoft.com/office/drawing/2014/main" id="{794624D0-D7FA-CB53-9C50-57FECC4D1130}"/>
              </a:ext>
            </a:extLst>
          </p:cNvPr>
          <p:cNvPicPr>
            <a:picLocks noChangeAspect="1"/>
          </p:cNvPicPr>
          <p:nvPr/>
        </p:nvPicPr>
        <p:blipFill rotWithShape="1">
          <a:blip r:embed="rId6"/>
          <a:srcRect l="1577" t="8821"/>
          <a:stretch/>
        </p:blipFill>
        <p:spPr>
          <a:xfrm>
            <a:off x="6792690" y="940955"/>
            <a:ext cx="4410703" cy="2291886"/>
          </a:xfrm>
          <a:prstGeom prst="rect">
            <a:avLst/>
          </a:prstGeom>
          <a:ln>
            <a:noFill/>
          </a:ln>
        </p:spPr>
      </p:pic>
      <p:pic>
        <p:nvPicPr>
          <p:cNvPr id="6" name="図 5" descr="テキスト, 手紙&#10;&#10;自動的に生成された説明">
            <a:extLst>
              <a:ext uri="{FF2B5EF4-FFF2-40B4-BE49-F238E27FC236}">
                <a16:creationId xmlns:a16="http://schemas.microsoft.com/office/drawing/2014/main" id="{3ED60EB9-70FC-A726-25DE-3A9C746FB3AD}"/>
              </a:ext>
            </a:extLst>
          </p:cNvPr>
          <p:cNvPicPr>
            <a:picLocks noChangeAspect="1"/>
          </p:cNvPicPr>
          <p:nvPr/>
        </p:nvPicPr>
        <p:blipFill rotWithShape="1">
          <a:blip r:embed="rId7"/>
          <a:srcRect t="11672"/>
          <a:stretch/>
        </p:blipFill>
        <p:spPr>
          <a:xfrm>
            <a:off x="1008750" y="935081"/>
            <a:ext cx="4307736" cy="2279390"/>
          </a:xfrm>
          <a:prstGeom prst="rect">
            <a:avLst/>
          </a:prstGeom>
          <a:ln>
            <a:noFill/>
          </a:ln>
        </p:spPr>
      </p:pic>
    </p:spTree>
    <p:extLst>
      <p:ext uri="{BB962C8B-B14F-4D97-AF65-F5344CB8AC3E}">
        <p14:creationId xmlns:p14="http://schemas.microsoft.com/office/powerpoint/2010/main" val="157198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6002C835-FF0B-FE6E-24B3-20D713E3FE70}"/>
              </a:ext>
            </a:extLst>
          </p:cNvPr>
          <p:cNvSpPr/>
          <p:nvPr/>
        </p:nvSpPr>
        <p:spPr>
          <a:xfrm>
            <a:off x="6238281" y="789389"/>
            <a:ext cx="5122840" cy="5321920"/>
          </a:xfrm>
          <a:prstGeom prst="rect">
            <a:avLst/>
          </a:prstGeom>
          <a:solidFill>
            <a:srgbClr val="5B9B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0E0F7B76-FE2F-23F7-5053-1754BC5499F9}"/>
              </a:ext>
            </a:extLst>
          </p:cNvPr>
          <p:cNvSpPr/>
          <p:nvPr/>
        </p:nvSpPr>
        <p:spPr>
          <a:xfrm>
            <a:off x="671856" y="769307"/>
            <a:ext cx="5122839" cy="5321920"/>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a:extLst>
              <a:ext uri="{FF2B5EF4-FFF2-40B4-BE49-F238E27FC236}">
                <a16:creationId xmlns:a16="http://schemas.microsoft.com/office/drawing/2014/main" id="{3F877E57-5291-1F72-51EA-C740B9655652}"/>
              </a:ext>
            </a:extLst>
          </p:cNvPr>
          <p:cNvSpPr/>
          <p:nvPr/>
        </p:nvSpPr>
        <p:spPr>
          <a:xfrm>
            <a:off x="853897" y="937975"/>
            <a:ext cx="4825521" cy="23321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a:extLst>
              <a:ext uri="{FF2B5EF4-FFF2-40B4-BE49-F238E27FC236}">
                <a16:creationId xmlns:a16="http://schemas.microsoft.com/office/drawing/2014/main" id="{825A243A-3337-B200-C9EB-584B900B4F96}"/>
              </a:ext>
            </a:extLst>
          </p:cNvPr>
          <p:cNvSpPr/>
          <p:nvPr/>
        </p:nvSpPr>
        <p:spPr>
          <a:xfrm>
            <a:off x="853896" y="3503131"/>
            <a:ext cx="4825521" cy="23321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a:extLst>
              <a:ext uri="{FF2B5EF4-FFF2-40B4-BE49-F238E27FC236}">
                <a16:creationId xmlns:a16="http://schemas.microsoft.com/office/drawing/2014/main" id="{4D3C9C3C-04D2-E4E2-2DA9-C898F9CBF5CE}"/>
              </a:ext>
            </a:extLst>
          </p:cNvPr>
          <p:cNvSpPr/>
          <p:nvPr/>
        </p:nvSpPr>
        <p:spPr>
          <a:xfrm>
            <a:off x="6375543" y="934084"/>
            <a:ext cx="4825521" cy="23321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a:extLst>
              <a:ext uri="{FF2B5EF4-FFF2-40B4-BE49-F238E27FC236}">
                <a16:creationId xmlns:a16="http://schemas.microsoft.com/office/drawing/2014/main" id="{C8C3F1D5-A902-0A8D-B553-FDECA2BD181D}"/>
              </a:ext>
            </a:extLst>
          </p:cNvPr>
          <p:cNvSpPr/>
          <p:nvPr/>
        </p:nvSpPr>
        <p:spPr>
          <a:xfrm>
            <a:off x="6375542" y="3499240"/>
            <a:ext cx="4825521" cy="23321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5" name="図 4" descr="テーブル&#10;&#10;自動的に生成された説明">
            <a:extLst>
              <a:ext uri="{FF2B5EF4-FFF2-40B4-BE49-F238E27FC236}">
                <a16:creationId xmlns:a16="http://schemas.microsoft.com/office/drawing/2014/main" id="{78CB966D-BECE-1812-DDB9-B8310231DEA7}"/>
              </a:ext>
            </a:extLst>
          </p:cNvPr>
          <p:cNvPicPr>
            <a:picLocks noChangeAspect="1"/>
          </p:cNvPicPr>
          <p:nvPr/>
        </p:nvPicPr>
        <p:blipFill>
          <a:blip r:embed="rId3"/>
          <a:stretch>
            <a:fillRect/>
          </a:stretch>
        </p:blipFill>
        <p:spPr>
          <a:xfrm>
            <a:off x="6776274" y="948147"/>
            <a:ext cx="4063764" cy="2285622"/>
          </a:xfrm>
          <a:prstGeom prst="rect">
            <a:avLst/>
          </a:prstGeom>
          <a:ln>
            <a:noFill/>
          </a:ln>
        </p:spPr>
      </p:pic>
      <p:pic>
        <p:nvPicPr>
          <p:cNvPr id="9" name="図 8" descr="テーブル&#10;&#10;自動的に生成された説明">
            <a:extLst>
              <a:ext uri="{FF2B5EF4-FFF2-40B4-BE49-F238E27FC236}">
                <a16:creationId xmlns:a16="http://schemas.microsoft.com/office/drawing/2014/main" id="{52AF1088-F93B-A3ED-5E50-11C1E3B4C2BD}"/>
              </a:ext>
            </a:extLst>
          </p:cNvPr>
          <p:cNvPicPr>
            <a:picLocks noChangeAspect="1"/>
          </p:cNvPicPr>
          <p:nvPr/>
        </p:nvPicPr>
        <p:blipFill>
          <a:blip r:embed="rId4"/>
          <a:stretch>
            <a:fillRect/>
          </a:stretch>
        </p:blipFill>
        <p:spPr>
          <a:xfrm>
            <a:off x="6761418" y="3529538"/>
            <a:ext cx="4078620" cy="2296699"/>
          </a:xfrm>
          <a:prstGeom prst="rect">
            <a:avLst/>
          </a:prstGeom>
          <a:ln>
            <a:noFill/>
          </a:ln>
        </p:spPr>
      </p:pic>
      <p:pic>
        <p:nvPicPr>
          <p:cNvPr id="11" name="図 10" descr="テキスト&#10;&#10;自動的に生成された説明">
            <a:extLst>
              <a:ext uri="{FF2B5EF4-FFF2-40B4-BE49-F238E27FC236}">
                <a16:creationId xmlns:a16="http://schemas.microsoft.com/office/drawing/2014/main" id="{51C6F4BB-4916-44FF-60CE-8B41CA0326E9}"/>
              </a:ext>
            </a:extLst>
          </p:cNvPr>
          <p:cNvPicPr>
            <a:picLocks noChangeAspect="1"/>
          </p:cNvPicPr>
          <p:nvPr/>
        </p:nvPicPr>
        <p:blipFill>
          <a:blip r:embed="rId5"/>
          <a:stretch>
            <a:fillRect/>
          </a:stretch>
        </p:blipFill>
        <p:spPr>
          <a:xfrm>
            <a:off x="1007875" y="960531"/>
            <a:ext cx="4517561" cy="2302471"/>
          </a:xfrm>
          <a:prstGeom prst="rect">
            <a:avLst/>
          </a:prstGeom>
          <a:ln>
            <a:noFill/>
          </a:ln>
        </p:spPr>
      </p:pic>
      <p:pic>
        <p:nvPicPr>
          <p:cNvPr id="13" name="図 12" descr="テキスト&#10;&#10;自動的に生成された説明">
            <a:extLst>
              <a:ext uri="{FF2B5EF4-FFF2-40B4-BE49-F238E27FC236}">
                <a16:creationId xmlns:a16="http://schemas.microsoft.com/office/drawing/2014/main" id="{56617A22-E3A1-C2AF-334B-972A82C8998E}"/>
              </a:ext>
            </a:extLst>
          </p:cNvPr>
          <p:cNvPicPr>
            <a:picLocks noChangeAspect="1"/>
          </p:cNvPicPr>
          <p:nvPr/>
        </p:nvPicPr>
        <p:blipFill>
          <a:blip r:embed="rId6"/>
          <a:stretch>
            <a:fillRect/>
          </a:stretch>
        </p:blipFill>
        <p:spPr>
          <a:xfrm>
            <a:off x="1264211" y="3540829"/>
            <a:ext cx="4106570" cy="2282758"/>
          </a:xfrm>
          <a:prstGeom prst="rect">
            <a:avLst/>
          </a:prstGeom>
          <a:ln>
            <a:noFill/>
          </a:ln>
        </p:spPr>
      </p:pic>
      <p:sp>
        <p:nvSpPr>
          <p:cNvPr id="19" name="テキスト ボックス 18">
            <a:extLst>
              <a:ext uri="{FF2B5EF4-FFF2-40B4-BE49-F238E27FC236}">
                <a16:creationId xmlns:a16="http://schemas.microsoft.com/office/drawing/2014/main" id="{F0F5D1CB-015D-3263-90F1-701BB1D4A683}"/>
              </a:ext>
            </a:extLst>
          </p:cNvPr>
          <p:cNvSpPr txBox="1"/>
          <p:nvPr/>
        </p:nvSpPr>
        <p:spPr>
          <a:xfrm>
            <a:off x="2336833" y="6324244"/>
            <a:ext cx="7518332" cy="400110"/>
          </a:xfrm>
          <a:prstGeom prst="rect">
            <a:avLst/>
          </a:prstGeom>
          <a:noFill/>
        </p:spPr>
        <p:txBody>
          <a:bodyPr wrap="square" rtlCol="0">
            <a:spAutoFit/>
          </a:bodyPr>
          <a:lstStyle/>
          <a:p>
            <a:pPr algn="ctr"/>
            <a:r>
              <a:rPr lang="ja-JP" altLang="en-US" sz="2000">
                <a:latin typeface="Hiragino Maru Gothic ProN W4" panose="020F0400000000000000" pitchFamily="34" charset="-128"/>
                <a:ea typeface="Hiragino Maru Gothic ProN W4" panose="020F0400000000000000" pitchFamily="34" charset="-128"/>
              </a:rPr>
              <a:t>各項目の「学修目標」「学修内容」「スキルセット」の例</a:t>
            </a:r>
          </a:p>
        </p:txBody>
      </p:sp>
      <p:sp>
        <p:nvSpPr>
          <p:cNvPr id="2" name="タイトル 12">
            <a:extLst>
              <a:ext uri="{FF2B5EF4-FFF2-40B4-BE49-F238E27FC236}">
                <a16:creationId xmlns:a16="http://schemas.microsoft.com/office/drawing/2014/main" id="{0CF71222-8490-41D1-7B63-BC318FC34F88}"/>
              </a:ext>
            </a:extLst>
          </p:cNvPr>
          <p:cNvSpPr>
            <a:spLocks noGrp="1"/>
          </p:cNvSpPr>
          <p:nvPr>
            <p:ph type="title"/>
          </p:nvPr>
        </p:nvSpPr>
        <p:spPr>
          <a:xfrm>
            <a:off x="2811268" y="115513"/>
            <a:ext cx="6569463" cy="551408"/>
          </a:xfrm>
        </p:spPr>
        <p:txBody>
          <a:bodyPr rtlCol="0">
            <a:noAutofit/>
          </a:bodyPr>
          <a:lstStyle/>
          <a:p>
            <a:pPr algn="ctr" rtl="0"/>
            <a:r>
              <a:rPr lang="ja-JP" altLang="en-US" sz="2800" dirty="0">
                <a:solidFill>
                  <a:srgbClr val="ED7D31"/>
                </a:solidFill>
                <a:latin typeface="Hiragino Maru Gothic ProN W4" panose="020F0400000000000000" pitchFamily="34" charset="-128"/>
                <a:ea typeface="Hiragino Maru Gothic ProN W4" panose="020F0400000000000000" pitchFamily="34" charset="-128"/>
              </a:rPr>
              <a:t>リテラシーレベル</a:t>
            </a:r>
            <a:r>
              <a:rPr lang="ja-JP" altLang="en-US" sz="2800" dirty="0">
                <a:latin typeface="Hiragino Maru Gothic ProN W4" panose="020F0400000000000000" pitchFamily="34" charset="-128"/>
                <a:ea typeface="Hiragino Maru Gothic ProN W4" panose="020F0400000000000000" pitchFamily="34" charset="-128"/>
              </a:rPr>
              <a:t>と</a:t>
            </a:r>
            <a:r>
              <a:rPr lang="ja-JP" altLang="en-US" sz="2800" dirty="0">
                <a:solidFill>
                  <a:srgbClr val="5B9BD5"/>
                </a:solidFill>
                <a:latin typeface="Hiragino Maru Gothic ProN W4" panose="020F0400000000000000" pitchFamily="34" charset="-128"/>
                <a:ea typeface="Hiragino Maru Gothic ProN W4" panose="020F0400000000000000" pitchFamily="34" charset="-128"/>
              </a:rPr>
              <a:t>応用基礎レベル</a:t>
            </a:r>
          </a:p>
        </p:txBody>
      </p:sp>
    </p:spTree>
    <p:extLst>
      <p:ext uri="{BB962C8B-B14F-4D97-AF65-F5344CB8AC3E}">
        <p14:creationId xmlns:p14="http://schemas.microsoft.com/office/powerpoint/2010/main" val="1197097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2C81-EF95-FBDE-7EB3-19381F417BBA}"/>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BBD7A8A-329C-A802-D0BF-BAA002678237}"/>
              </a:ext>
            </a:extLst>
          </p:cNvPr>
          <p:cNvSpPr txBox="1"/>
          <p:nvPr/>
        </p:nvSpPr>
        <p:spPr>
          <a:xfrm>
            <a:off x="3505370" y="297970"/>
            <a:ext cx="4968552" cy="646331"/>
          </a:xfrm>
          <a:prstGeom prst="rect">
            <a:avLst/>
          </a:prstGeom>
          <a:noFill/>
        </p:spPr>
        <p:txBody>
          <a:bodyPr wrap="square" rtlCol="0">
            <a:spAutoFit/>
          </a:bodyPr>
          <a:lstStyle/>
          <a:p>
            <a:pPr algn="ctr"/>
            <a:r>
              <a:rPr kumimoji="1" lang="ja-JP" altLang="en-US" sz="3600">
                <a:latin typeface="Hiragino Maru Gothic ProN W4" panose="020F0400000000000000" pitchFamily="34" charset="-128"/>
                <a:ea typeface="Hiragino Maru Gothic ProN W4" panose="020F0400000000000000" pitchFamily="34" charset="-128"/>
              </a:rPr>
              <a:t>医学・歯学分野の特徴</a:t>
            </a:r>
          </a:p>
        </p:txBody>
      </p:sp>
      <p:sp>
        <p:nvSpPr>
          <p:cNvPr id="3" name="テキスト ボックス 2">
            <a:extLst>
              <a:ext uri="{FF2B5EF4-FFF2-40B4-BE49-F238E27FC236}">
                <a16:creationId xmlns:a16="http://schemas.microsoft.com/office/drawing/2014/main" id="{96039B05-5EC2-F965-DA79-92AC4DA30679}"/>
              </a:ext>
            </a:extLst>
          </p:cNvPr>
          <p:cNvSpPr txBox="1"/>
          <p:nvPr/>
        </p:nvSpPr>
        <p:spPr>
          <a:xfrm>
            <a:off x="951621" y="1108203"/>
            <a:ext cx="4968552" cy="523220"/>
          </a:xfrm>
          <a:prstGeom prst="rect">
            <a:avLst/>
          </a:prstGeom>
          <a:noFill/>
        </p:spPr>
        <p:txBody>
          <a:bodyPr wrap="square" rtlCol="0">
            <a:spAutoFit/>
          </a:bodyPr>
          <a:lstStyle/>
          <a:p>
            <a:r>
              <a:rPr kumimoji="1" lang="ja-JP" altLang="en-US" sz="2800">
                <a:latin typeface="Hiragino Maru Gothic ProN W4" panose="020F0400000000000000" pitchFamily="34" charset="-128"/>
                <a:ea typeface="Hiragino Maru Gothic ProN W4" panose="020F0400000000000000" pitchFamily="34" charset="-128"/>
              </a:rPr>
              <a:t>・カリキュラムが濃密</a:t>
            </a:r>
          </a:p>
        </p:txBody>
      </p:sp>
      <p:sp>
        <p:nvSpPr>
          <p:cNvPr id="4" name="テキスト ボックス 3">
            <a:extLst>
              <a:ext uri="{FF2B5EF4-FFF2-40B4-BE49-F238E27FC236}">
                <a16:creationId xmlns:a16="http://schemas.microsoft.com/office/drawing/2014/main" id="{82BB9165-C358-D491-594E-79934FA0E913}"/>
              </a:ext>
            </a:extLst>
          </p:cNvPr>
          <p:cNvSpPr txBox="1"/>
          <p:nvPr/>
        </p:nvSpPr>
        <p:spPr>
          <a:xfrm>
            <a:off x="951621" y="4168399"/>
            <a:ext cx="9749633" cy="954107"/>
          </a:xfrm>
          <a:prstGeom prst="rect">
            <a:avLst/>
          </a:prstGeom>
          <a:noFill/>
        </p:spPr>
        <p:txBody>
          <a:bodyPr wrap="square" rtlCol="0">
            <a:spAutoFit/>
          </a:bodyPr>
          <a:lstStyle/>
          <a:p>
            <a:r>
              <a:rPr kumimoji="1" lang="ja-JP" altLang="en-US" sz="2800">
                <a:latin typeface="Hiragino Maru Gothic ProN W4" panose="020F0400000000000000" pitchFamily="34" charset="-128"/>
                <a:ea typeface="Hiragino Maru Gothic ProN W4" panose="020F0400000000000000" pitchFamily="34" charset="-128"/>
              </a:rPr>
              <a:t>・企業への就職ではなく、多くが臨床家</a:t>
            </a:r>
            <a:r>
              <a:rPr kumimoji="1" lang="en-US" altLang="ja-JP" sz="2800">
                <a:latin typeface="Hiragino Maru Gothic ProN W4" panose="020F0400000000000000" pitchFamily="34" charset="-128"/>
                <a:ea typeface="Hiragino Maru Gothic ProN W4" panose="020F0400000000000000" pitchFamily="34" charset="-128"/>
              </a:rPr>
              <a:t>(</a:t>
            </a:r>
            <a:r>
              <a:rPr kumimoji="1" lang="ja-JP" altLang="en-US" sz="2800">
                <a:latin typeface="Hiragino Maru Gothic ProN W4" panose="020F0400000000000000" pitchFamily="34" charset="-128"/>
                <a:ea typeface="Hiragino Maru Gothic ProN W4" panose="020F0400000000000000" pitchFamily="34" charset="-128"/>
              </a:rPr>
              <a:t>病院・クリニック</a:t>
            </a:r>
            <a:r>
              <a:rPr kumimoji="1" lang="en-US" altLang="ja-JP" sz="2800">
                <a:latin typeface="Hiragino Maru Gothic ProN W4" panose="020F0400000000000000" pitchFamily="34" charset="-128"/>
                <a:ea typeface="Hiragino Maru Gothic ProN W4" panose="020F0400000000000000" pitchFamily="34" charset="-128"/>
              </a:rPr>
              <a:t>)</a:t>
            </a:r>
          </a:p>
          <a:p>
            <a:r>
              <a:rPr kumimoji="1" lang="ja-JP" altLang="en-US" sz="2800">
                <a:latin typeface="Hiragino Maru Gothic ProN W4" panose="020F0400000000000000" pitchFamily="34" charset="-128"/>
                <a:ea typeface="Hiragino Maru Gothic ProN W4" panose="020F0400000000000000" pitchFamily="34" charset="-128"/>
              </a:rPr>
              <a:t>　もしくは研究者</a:t>
            </a:r>
            <a:r>
              <a:rPr kumimoji="1" lang="en-US" altLang="ja-JP" sz="2800">
                <a:latin typeface="Hiragino Maru Gothic ProN W4" panose="020F0400000000000000" pitchFamily="34" charset="-128"/>
                <a:ea typeface="Hiragino Maru Gothic ProN W4" panose="020F0400000000000000" pitchFamily="34" charset="-128"/>
              </a:rPr>
              <a:t>(</a:t>
            </a:r>
            <a:r>
              <a:rPr kumimoji="1" lang="ja-JP" altLang="en-US" sz="2800">
                <a:latin typeface="Hiragino Maru Gothic ProN W4" panose="020F0400000000000000" pitchFamily="34" charset="-128"/>
                <a:ea typeface="Hiragino Maru Gothic ProN W4" panose="020F0400000000000000" pitchFamily="34" charset="-128"/>
              </a:rPr>
              <a:t>大学・研究機関</a:t>
            </a:r>
            <a:r>
              <a:rPr kumimoji="1" lang="en-US" altLang="ja-JP" sz="2800">
                <a:latin typeface="Hiragino Maru Gothic ProN W4" panose="020F0400000000000000" pitchFamily="34" charset="-128"/>
                <a:ea typeface="Hiragino Maru Gothic ProN W4" panose="020F0400000000000000" pitchFamily="34" charset="-128"/>
              </a:rPr>
              <a:t>)</a:t>
            </a:r>
            <a:r>
              <a:rPr kumimoji="1" lang="ja-JP" altLang="en-US" sz="2800">
                <a:latin typeface="Hiragino Maru Gothic ProN W4" panose="020F0400000000000000" pitchFamily="34" charset="-128"/>
                <a:ea typeface="Hiragino Maru Gothic ProN W4" panose="020F0400000000000000" pitchFamily="34" charset="-128"/>
              </a:rPr>
              <a:t>として勤務</a:t>
            </a:r>
          </a:p>
        </p:txBody>
      </p:sp>
      <p:pic>
        <p:nvPicPr>
          <p:cNvPr id="5" name="図 4" descr="テーブル&#10;&#10;自動的に生成された説明">
            <a:extLst>
              <a:ext uri="{FF2B5EF4-FFF2-40B4-BE49-F238E27FC236}">
                <a16:creationId xmlns:a16="http://schemas.microsoft.com/office/drawing/2014/main" id="{9E6804A3-5DC9-D293-725B-3B0FDE877B80}"/>
              </a:ext>
            </a:extLst>
          </p:cNvPr>
          <p:cNvPicPr>
            <a:picLocks noChangeAspect="1"/>
          </p:cNvPicPr>
          <p:nvPr/>
        </p:nvPicPr>
        <p:blipFill>
          <a:blip r:embed="rId2"/>
          <a:stretch>
            <a:fillRect/>
          </a:stretch>
        </p:blipFill>
        <p:spPr>
          <a:xfrm>
            <a:off x="1020317" y="1920727"/>
            <a:ext cx="4467808" cy="1892150"/>
          </a:xfrm>
          <a:prstGeom prst="rect">
            <a:avLst/>
          </a:prstGeom>
        </p:spPr>
      </p:pic>
      <p:pic>
        <p:nvPicPr>
          <p:cNvPr id="6" name="図 5" descr="タイムライン&#10;&#10;自動的に生成された説明">
            <a:extLst>
              <a:ext uri="{FF2B5EF4-FFF2-40B4-BE49-F238E27FC236}">
                <a16:creationId xmlns:a16="http://schemas.microsoft.com/office/drawing/2014/main" id="{4314D25A-3A36-7319-0FC6-B3569982D1A1}"/>
              </a:ext>
            </a:extLst>
          </p:cNvPr>
          <p:cNvPicPr>
            <a:picLocks noChangeAspect="1"/>
          </p:cNvPicPr>
          <p:nvPr/>
        </p:nvPicPr>
        <p:blipFill>
          <a:blip r:embed="rId3"/>
          <a:stretch>
            <a:fillRect/>
          </a:stretch>
        </p:blipFill>
        <p:spPr>
          <a:xfrm>
            <a:off x="5881747" y="1920727"/>
            <a:ext cx="5066308" cy="1884477"/>
          </a:xfrm>
          <a:prstGeom prst="rect">
            <a:avLst/>
          </a:prstGeom>
        </p:spPr>
      </p:pic>
      <p:sp>
        <p:nvSpPr>
          <p:cNvPr id="7" name="テキスト ボックス 6">
            <a:extLst>
              <a:ext uri="{FF2B5EF4-FFF2-40B4-BE49-F238E27FC236}">
                <a16:creationId xmlns:a16="http://schemas.microsoft.com/office/drawing/2014/main" id="{3F9FBDA3-693B-BF29-4EB2-8219E44E5D59}"/>
              </a:ext>
            </a:extLst>
          </p:cNvPr>
          <p:cNvSpPr txBox="1"/>
          <p:nvPr/>
        </p:nvSpPr>
        <p:spPr>
          <a:xfrm>
            <a:off x="1231253" y="1619777"/>
            <a:ext cx="4045935" cy="338554"/>
          </a:xfrm>
          <a:prstGeom prst="rect">
            <a:avLst/>
          </a:prstGeom>
          <a:noFill/>
        </p:spPr>
        <p:txBody>
          <a:bodyPr wrap="square" rtlCol="0">
            <a:spAutoFit/>
          </a:bodyPr>
          <a:lstStyle/>
          <a:p>
            <a:pPr algn="ctr"/>
            <a:r>
              <a:rPr kumimoji="1" lang="ja-JP" altLang="en-US" sz="1600">
                <a:latin typeface="Hiragino Maru Gothic ProN W4" panose="020F0400000000000000" pitchFamily="34" charset="-128"/>
                <a:ea typeface="Hiragino Maru Gothic ProN W4" panose="020F0400000000000000" pitchFamily="34" charset="-128"/>
              </a:rPr>
              <a:t>東京医科歯科大学　医学部医学科</a:t>
            </a:r>
          </a:p>
        </p:txBody>
      </p:sp>
      <p:sp>
        <p:nvSpPr>
          <p:cNvPr id="8" name="テキスト ボックス 7">
            <a:extLst>
              <a:ext uri="{FF2B5EF4-FFF2-40B4-BE49-F238E27FC236}">
                <a16:creationId xmlns:a16="http://schemas.microsoft.com/office/drawing/2014/main" id="{06906E3A-0E98-8C09-F6D7-23E40F9B8783}"/>
              </a:ext>
            </a:extLst>
          </p:cNvPr>
          <p:cNvSpPr txBox="1"/>
          <p:nvPr/>
        </p:nvSpPr>
        <p:spPr>
          <a:xfrm>
            <a:off x="6496237" y="1651581"/>
            <a:ext cx="4045935" cy="338554"/>
          </a:xfrm>
          <a:prstGeom prst="rect">
            <a:avLst/>
          </a:prstGeom>
          <a:noFill/>
        </p:spPr>
        <p:txBody>
          <a:bodyPr wrap="square" rtlCol="0">
            <a:spAutoFit/>
          </a:bodyPr>
          <a:lstStyle/>
          <a:p>
            <a:pPr algn="ctr"/>
            <a:r>
              <a:rPr kumimoji="1" lang="ja-JP" altLang="en-US" sz="1600">
                <a:latin typeface="Hiragino Maru Gothic ProN W4" panose="020F0400000000000000" pitchFamily="34" charset="-128"/>
                <a:ea typeface="Hiragino Maru Gothic ProN W4" panose="020F0400000000000000" pitchFamily="34" charset="-128"/>
              </a:rPr>
              <a:t>東京医科歯科大学　歯学部歯学科</a:t>
            </a:r>
          </a:p>
        </p:txBody>
      </p:sp>
      <p:sp>
        <p:nvSpPr>
          <p:cNvPr id="9" name="テキスト ボックス 8">
            <a:extLst>
              <a:ext uri="{FF2B5EF4-FFF2-40B4-BE49-F238E27FC236}">
                <a16:creationId xmlns:a16="http://schemas.microsoft.com/office/drawing/2014/main" id="{6758BF15-55A1-3E7C-2144-D286ADA5255C}"/>
              </a:ext>
            </a:extLst>
          </p:cNvPr>
          <p:cNvSpPr txBox="1"/>
          <p:nvPr/>
        </p:nvSpPr>
        <p:spPr>
          <a:xfrm>
            <a:off x="8568648" y="3890580"/>
            <a:ext cx="2790126" cy="276999"/>
          </a:xfrm>
          <a:prstGeom prst="rect">
            <a:avLst/>
          </a:prstGeom>
          <a:noFill/>
        </p:spPr>
        <p:txBody>
          <a:bodyPr wrap="square" rtlCol="0">
            <a:spAutoFit/>
          </a:bodyPr>
          <a:lstStyle/>
          <a:p>
            <a:pPr algn="ctr"/>
            <a:r>
              <a:rPr kumimoji="1" lang="ja-JP" altLang="en-US" sz="1200">
                <a:latin typeface="Hiragino Maru Gothic ProN W4" panose="020F0400000000000000" pitchFamily="34" charset="-128"/>
                <a:ea typeface="Hiragino Maru Gothic ProN W4" panose="020F0400000000000000" pitchFamily="34" charset="-128"/>
              </a:rPr>
              <a:t>東京医科歯科大学</a:t>
            </a:r>
            <a:r>
              <a:rPr kumimoji="1" lang="en-US" altLang="ja-JP" sz="1200">
                <a:latin typeface="Hiragino Maru Gothic ProN W4" panose="020F0400000000000000" pitchFamily="34" charset="-128"/>
                <a:ea typeface="Hiragino Maru Gothic ProN W4" panose="020F0400000000000000" pitchFamily="34" charset="-128"/>
              </a:rPr>
              <a:t>HP</a:t>
            </a:r>
            <a:r>
              <a:rPr kumimoji="1" lang="ja-JP" altLang="en-US" sz="1200">
                <a:latin typeface="Hiragino Maru Gothic ProN W4" panose="020F0400000000000000" pitchFamily="34" charset="-128"/>
                <a:ea typeface="Hiragino Maru Gothic ProN W4" panose="020F0400000000000000" pitchFamily="34" charset="-128"/>
              </a:rPr>
              <a:t>より抜粋</a:t>
            </a:r>
          </a:p>
        </p:txBody>
      </p:sp>
      <p:sp>
        <p:nvSpPr>
          <p:cNvPr id="10" name="テキスト ボックス 9">
            <a:extLst>
              <a:ext uri="{FF2B5EF4-FFF2-40B4-BE49-F238E27FC236}">
                <a16:creationId xmlns:a16="http://schemas.microsoft.com/office/drawing/2014/main" id="{7E85C342-6677-DAD0-CA9F-70F10D81BFB7}"/>
              </a:ext>
            </a:extLst>
          </p:cNvPr>
          <p:cNvSpPr txBox="1"/>
          <p:nvPr/>
        </p:nvSpPr>
        <p:spPr>
          <a:xfrm>
            <a:off x="1199137" y="5147207"/>
            <a:ext cx="2376264" cy="461665"/>
          </a:xfrm>
          <a:prstGeom prst="rect">
            <a:avLst/>
          </a:prstGeom>
          <a:solidFill>
            <a:srgbClr val="FFC000"/>
          </a:solidFill>
        </p:spPr>
        <p:txBody>
          <a:bodyPr wrap="square" rtlCol="0">
            <a:spAutoFit/>
          </a:bodyPr>
          <a:lstStyle/>
          <a:p>
            <a:pPr algn="ctr"/>
            <a:r>
              <a:rPr kumimoji="1" lang="ja-JP" altLang="en-US" sz="2400">
                <a:latin typeface="Hiragino Maru Gothic ProN W4" panose="020F0400000000000000" pitchFamily="34" charset="-128"/>
                <a:ea typeface="Hiragino Maru Gothic ProN W4" panose="020F0400000000000000" pitchFamily="34" charset="-128"/>
              </a:rPr>
              <a:t>一般の総合大学</a:t>
            </a:r>
          </a:p>
        </p:txBody>
      </p:sp>
      <p:sp>
        <p:nvSpPr>
          <p:cNvPr id="11" name="テキスト ボックス 10">
            <a:extLst>
              <a:ext uri="{FF2B5EF4-FFF2-40B4-BE49-F238E27FC236}">
                <a16:creationId xmlns:a16="http://schemas.microsoft.com/office/drawing/2014/main" id="{997222B3-C0B8-B0C4-7627-36C38EC134BE}"/>
              </a:ext>
            </a:extLst>
          </p:cNvPr>
          <p:cNvSpPr txBox="1"/>
          <p:nvPr/>
        </p:nvSpPr>
        <p:spPr>
          <a:xfrm>
            <a:off x="1199137" y="5914320"/>
            <a:ext cx="2376264" cy="461665"/>
          </a:xfrm>
          <a:prstGeom prst="rect">
            <a:avLst/>
          </a:prstGeom>
          <a:solidFill>
            <a:schemeClr val="accent6">
              <a:lumMod val="60000"/>
              <a:lumOff val="40000"/>
            </a:schemeClr>
          </a:solidFill>
        </p:spPr>
        <p:txBody>
          <a:bodyPr wrap="square" rtlCol="0">
            <a:spAutoFit/>
          </a:bodyPr>
          <a:lstStyle/>
          <a:p>
            <a:pPr algn="ctr"/>
            <a:r>
              <a:rPr kumimoji="1" lang="ja-JP" altLang="en-US" sz="2400">
                <a:latin typeface="Hiragino Maru Gothic ProN W4" panose="020F0400000000000000" pitchFamily="34" charset="-128"/>
                <a:ea typeface="Hiragino Maru Gothic ProN W4" panose="020F0400000000000000" pitchFamily="34" charset="-128"/>
              </a:rPr>
              <a:t>医療系大学</a:t>
            </a:r>
          </a:p>
        </p:txBody>
      </p:sp>
      <p:sp>
        <p:nvSpPr>
          <p:cNvPr id="12" name="テキスト ボックス 11">
            <a:extLst>
              <a:ext uri="{FF2B5EF4-FFF2-40B4-BE49-F238E27FC236}">
                <a16:creationId xmlns:a16="http://schemas.microsoft.com/office/drawing/2014/main" id="{25DD675E-8719-B3FB-270D-BCFD916C25FA}"/>
              </a:ext>
            </a:extLst>
          </p:cNvPr>
          <p:cNvSpPr txBox="1"/>
          <p:nvPr/>
        </p:nvSpPr>
        <p:spPr>
          <a:xfrm>
            <a:off x="4439497" y="5154880"/>
            <a:ext cx="1192644" cy="461665"/>
          </a:xfrm>
          <a:prstGeom prst="rect">
            <a:avLst/>
          </a:prstGeom>
          <a:solidFill>
            <a:srgbClr val="FFC000"/>
          </a:solidFill>
        </p:spPr>
        <p:txBody>
          <a:bodyPr wrap="square" rtlCol="0">
            <a:spAutoFit/>
          </a:bodyPr>
          <a:lstStyle/>
          <a:p>
            <a:pPr algn="ctr"/>
            <a:r>
              <a:rPr kumimoji="1" lang="ja-JP" altLang="en-US" sz="2400">
                <a:latin typeface="Hiragino Maru Gothic ProN W4" panose="020F0400000000000000" pitchFamily="34" charset="-128"/>
                <a:ea typeface="Hiragino Maru Gothic ProN W4" panose="020F0400000000000000" pitchFamily="34" charset="-128"/>
              </a:rPr>
              <a:t>企業</a:t>
            </a:r>
          </a:p>
        </p:txBody>
      </p:sp>
      <p:sp>
        <p:nvSpPr>
          <p:cNvPr id="13" name="テキスト ボックス 12">
            <a:extLst>
              <a:ext uri="{FF2B5EF4-FFF2-40B4-BE49-F238E27FC236}">
                <a16:creationId xmlns:a16="http://schemas.microsoft.com/office/drawing/2014/main" id="{22F064ED-D78E-5958-8BE2-867A39D4BD49}"/>
              </a:ext>
            </a:extLst>
          </p:cNvPr>
          <p:cNvSpPr txBox="1"/>
          <p:nvPr/>
        </p:nvSpPr>
        <p:spPr>
          <a:xfrm>
            <a:off x="4439497" y="5914320"/>
            <a:ext cx="1944216" cy="461665"/>
          </a:xfrm>
          <a:prstGeom prst="rect">
            <a:avLst/>
          </a:prstGeom>
          <a:solidFill>
            <a:schemeClr val="accent6">
              <a:lumMod val="60000"/>
              <a:lumOff val="40000"/>
            </a:schemeClr>
          </a:solidFill>
        </p:spPr>
        <p:txBody>
          <a:bodyPr wrap="square" rtlCol="0">
            <a:spAutoFit/>
          </a:bodyPr>
          <a:lstStyle/>
          <a:p>
            <a:pPr algn="ctr"/>
            <a:r>
              <a:rPr kumimoji="1" lang="ja-JP" altLang="en-US" sz="2400">
                <a:latin typeface="Hiragino Maru Gothic ProN W4" panose="020F0400000000000000" pitchFamily="34" charset="-128"/>
                <a:ea typeface="Hiragino Maru Gothic ProN W4" panose="020F0400000000000000" pitchFamily="34" charset="-128"/>
              </a:rPr>
              <a:t>病院</a:t>
            </a:r>
            <a:r>
              <a:rPr kumimoji="1" lang="en-US" altLang="ja-JP" sz="2400">
                <a:latin typeface="Hiragino Maru Gothic ProN W4" panose="020F0400000000000000" pitchFamily="34" charset="-128"/>
                <a:ea typeface="Hiragino Maru Gothic ProN W4" panose="020F0400000000000000" pitchFamily="34" charset="-128"/>
              </a:rPr>
              <a:t> or </a:t>
            </a:r>
            <a:r>
              <a:rPr kumimoji="1" lang="ja-JP" altLang="en-US" sz="2400">
                <a:latin typeface="Hiragino Maru Gothic ProN W4" panose="020F0400000000000000" pitchFamily="34" charset="-128"/>
                <a:ea typeface="Hiragino Maru Gothic ProN W4" panose="020F0400000000000000" pitchFamily="34" charset="-128"/>
              </a:rPr>
              <a:t>大学</a:t>
            </a:r>
          </a:p>
        </p:txBody>
      </p:sp>
      <p:sp>
        <p:nvSpPr>
          <p:cNvPr id="14" name="右矢印 13">
            <a:extLst>
              <a:ext uri="{FF2B5EF4-FFF2-40B4-BE49-F238E27FC236}">
                <a16:creationId xmlns:a16="http://schemas.microsoft.com/office/drawing/2014/main" id="{A285C87A-A581-B722-08F7-0A80C587CAC1}"/>
              </a:ext>
            </a:extLst>
          </p:cNvPr>
          <p:cNvSpPr/>
          <p:nvPr/>
        </p:nvSpPr>
        <p:spPr>
          <a:xfrm>
            <a:off x="3827429" y="5270202"/>
            <a:ext cx="360040"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a:extLst>
              <a:ext uri="{FF2B5EF4-FFF2-40B4-BE49-F238E27FC236}">
                <a16:creationId xmlns:a16="http://schemas.microsoft.com/office/drawing/2014/main" id="{B46A5D2B-5C64-50D7-C148-4FB5FE3730A1}"/>
              </a:ext>
            </a:extLst>
          </p:cNvPr>
          <p:cNvSpPr/>
          <p:nvPr/>
        </p:nvSpPr>
        <p:spPr>
          <a:xfrm>
            <a:off x="3827429" y="6037140"/>
            <a:ext cx="360040"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B2C29430-47A2-3D43-C0BB-45812A0ED833}"/>
              </a:ext>
            </a:extLst>
          </p:cNvPr>
          <p:cNvSpPr txBox="1"/>
          <p:nvPr/>
        </p:nvSpPr>
        <p:spPr>
          <a:xfrm>
            <a:off x="5761670" y="5050498"/>
            <a:ext cx="5613956" cy="646331"/>
          </a:xfrm>
          <a:prstGeom prst="rect">
            <a:avLst/>
          </a:prstGeom>
          <a:noFill/>
        </p:spPr>
        <p:txBody>
          <a:bodyPr wrap="square" rtlCol="0">
            <a:spAutoFit/>
          </a:bodyPr>
          <a:lstStyle/>
          <a:p>
            <a:r>
              <a:rPr kumimoji="1" lang="ja-JP" altLang="en-US">
                <a:latin typeface="Hiragino Maru Gothic ProN W4" panose="020F0400000000000000" pitchFamily="34" charset="-128"/>
                <a:ea typeface="Hiragino Maru Gothic ProN W4" panose="020F0400000000000000" pitchFamily="34" charset="-128"/>
              </a:rPr>
              <a:t>データサイエンスの素養は就職に有用</a:t>
            </a:r>
            <a:endParaRPr kumimoji="1" lang="en-US" altLang="ja-JP">
              <a:latin typeface="Hiragino Maru Gothic ProN W4" panose="020F0400000000000000" pitchFamily="34" charset="-128"/>
              <a:ea typeface="Hiragino Maru Gothic ProN W4" panose="020F0400000000000000" pitchFamily="34" charset="-128"/>
            </a:endParaRPr>
          </a:p>
          <a:p>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マーケティング分析、業務プロセスの可視化など</a:t>
            </a:r>
            <a:r>
              <a:rPr kumimoji="1" lang="en-US" altLang="ja-JP">
                <a:latin typeface="Hiragino Maru Gothic ProN W4" panose="020F0400000000000000" pitchFamily="34" charset="-128"/>
                <a:ea typeface="Hiragino Maru Gothic ProN W4" panose="020F0400000000000000" pitchFamily="34" charset="-128"/>
              </a:rPr>
              <a:t>)</a:t>
            </a:r>
            <a:endParaRPr kumimoji="1" lang="ja-JP" altLang="en-US">
              <a:latin typeface="Hiragino Maru Gothic ProN W4" panose="020F0400000000000000" pitchFamily="34" charset="-128"/>
              <a:ea typeface="Hiragino Maru Gothic ProN W4" panose="020F0400000000000000" pitchFamily="34" charset="-128"/>
            </a:endParaRPr>
          </a:p>
        </p:txBody>
      </p:sp>
      <p:sp>
        <p:nvSpPr>
          <p:cNvPr id="17" name="テキスト ボックス 16">
            <a:extLst>
              <a:ext uri="{FF2B5EF4-FFF2-40B4-BE49-F238E27FC236}">
                <a16:creationId xmlns:a16="http://schemas.microsoft.com/office/drawing/2014/main" id="{18A19E8A-BD4C-A4CA-CF8C-A619ED4F3C56}"/>
              </a:ext>
            </a:extLst>
          </p:cNvPr>
          <p:cNvSpPr txBox="1"/>
          <p:nvPr/>
        </p:nvSpPr>
        <p:spPr>
          <a:xfrm>
            <a:off x="6601361" y="5835115"/>
            <a:ext cx="4503388" cy="646331"/>
          </a:xfrm>
          <a:prstGeom prst="rect">
            <a:avLst/>
          </a:prstGeom>
          <a:noFill/>
        </p:spPr>
        <p:txBody>
          <a:bodyPr wrap="square" rtlCol="0">
            <a:spAutoFit/>
          </a:bodyPr>
          <a:lstStyle/>
          <a:p>
            <a:r>
              <a:rPr kumimoji="1" lang="ja-JP" altLang="en-US">
                <a:latin typeface="Hiragino Maru Gothic ProN W4" panose="020F0400000000000000" pitchFamily="34" charset="-128"/>
                <a:ea typeface="Hiragino Maru Gothic ProN W4" panose="020F0400000000000000" pitchFamily="34" charset="-128"/>
              </a:rPr>
              <a:t>データサイエンスの素養は必ずしも</a:t>
            </a:r>
            <a:endParaRPr kumimoji="1" lang="en-US" altLang="ja-JP">
              <a:latin typeface="Hiragino Maru Gothic ProN W4" panose="020F0400000000000000" pitchFamily="34" charset="-128"/>
              <a:ea typeface="Hiragino Maru Gothic ProN W4" panose="020F0400000000000000" pitchFamily="34" charset="-128"/>
            </a:endParaRPr>
          </a:p>
          <a:p>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現時点では</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勤務先の採用に有利ではない</a:t>
            </a:r>
          </a:p>
        </p:txBody>
      </p:sp>
    </p:spTree>
    <p:extLst>
      <p:ext uri="{BB962C8B-B14F-4D97-AF65-F5344CB8AC3E}">
        <p14:creationId xmlns:p14="http://schemas.microsoft.com/office/powerpoint/2010/main" val="952431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81D82-EDC3-A731-8437-5B0714E34C90}"/>
            </a:ext>
          </a:extLst>
        </p:cNvPr>
        <p:cNvGrpSpPr/>
        <p:nvPr/>
      </p:nvGrpSpPr>
      <p:grpSpPr>
        <a:xfrm>
          <a:off x="0" y="0"/>
          <a:ext cx="0" cy="0"/>
          <a:chOff x="0" y="0"/>
          <a:chExt cx="0" cy="0"/>
        </a:xfrm>
      </p:grpSpPr>
      <p:sp>
        <p:nvSpPr>
          <p:cNvPr id="2" name="角丸四角形 1">
            <a:extLst>
              <a:ext uri="{FF2B5EF4-FFF2-40B4-BE49-F238E27FC236}">
                <a16:creationId xmlns:a16="http://schemas.microsoft.com/office/drawing/2014/main" id="{97EA2018-7FCA-7D1A-45ED-F2A35CCE74D8}"/>
              </a:ext>
            </a:extLst>
          </p:cNvPr>
          <p:cNvSpPr/>
          <p:nvPr/>
        </p:nvSpPr>
        <p:spPr>
          <a:xfrm>
            <a:off x="847970" y="3812614"/>
            <a:ext cx="10621787" cy="212127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a:extLst>
              <a:ext uri="{FF2B5EF4-FFF2-40B4-BE49-F238E27FC236}">
                <a16:creationId xmlns:a16="http://schemas.microsoft.com/office/drawing/2014/main" id="{AECFFC3F-A0D1-59CB-C459-5CFEE174FABE}"/>
              </a:ext>
            </a:extLst>
          </p:cNvPr>
          <p:cNvSpPr/>
          <p:nvPr/>
        </p:nvSpPr>
        <p:spPr>
          <a:xfrm>
            <a:off x="844007" y="1289138"/>
            <a:ext cx="10625750" cy="212127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 3">
            <a:extLst>
              <a:ext uri="{FF2B5EF4-FFF2-40B4-BE49-F238E27FC236}">
                <a16:creationId xmlns:a16="http://schemas.microsoft.com/office/drawing/2014/main" id="{F1D0C552-0227-C39B-9B31-847F10C83C03}"/>
              </a:ext>
            </a:extLst>
          </p:cNvPr>
          <p:cNvSpPr/>
          <p:nvPr/>
        </p:nvSpPr>
        <p:spPr>
          <a:xfrm>
            <a:off x="7486905" y="1997294"/>
            <a:ext cx="3696982" cy="339397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4">
            <a:extLst>
              <a:ext uri="{FF2B5EF4-FFF2-40B4-BE49-F238E27FC236}">
                <a16:creationId xmlns:a16="http://schemas.microsoft.com/office/drawing/2014/main" id="{2B10B022-A90D-63CB-94F9-EE2AB5918DF5}"/>
              </a:ext>
            </a:extLst>
          </p:cNvPr>
          <p:cNvSpPr/>
          <p:nvPr/>
        </p:nvSpPr>
        <p:spPr>
          <a:xfrm>
            <a:off x="1006185" y="1055975"/>
            <a:ext cx="1310343" cy="672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F9FD64A-4520-4FE8-96EC-0C90DDFB6AA5}"/>
              </a:ext>
            </a:extLst>
          </p:cNvPr>
          <p:cNvSpPr txBox="1"/>
          <p:nvPr/>
        </p:nvSpPr>
        <p:spPr>
          <a:xfrm>
            <a:off x="2316528" y="315428"/>
            <a:ext cx="7167331" cy="584775"/>
          </a:xfrm>
          <a:prstGeom prst="rect">
            <a:avLst/>
          </a:prstGeom>
          <a:noFill/>
        </p:spPr>
        <p:txBody>
          <a:bodyPr wrap="square" rtlCol="0">
            <a:spAutoFit/>
          </a:bodyPr>
          <a:lstStyle/>
          <a:p>
            <a:pPr algn="ctr"/>
            <a:r>
              <a:rPr kumimoji="1" lang="ja-JP" altLang="en-US" sz="3200">
                <a:latin typeface="Hiragino Maru Gothic ProN W4" panose="020F0400000000000000" pitchFamily="34" charset="-128"/>
                <a:ea typeface="Hiragino Maru Gothic ProN W4" panose="020F0400000000000000" pitchFamily="34" charset="-128"/>
              </a:rPr>
              <a:t>時代はデータサイエンス</a:t>
            </a:r>
          </a:p>
        </p:txBody>
      </p:sp>
      <p:sp>
        <p:nvSpPr>
          <p:cNvPr id="7" name="テキスト ボックス 6">
            <a:extLst>
              <a:ext uri="{FF2B5EF4-FFF2-40B4-BE49-F238E27FC236}">
                <a16:creationId xmlns:a16="http://schemas.microsoft.com/office/drawing/2014/main" id="{7E05FF0A-C543-518A-C024-87A1114BBE2D}"/>
              </a:ext>
            </a:extLst>
          </p:cNvPr>
          <p:cNvSpPr txBox="1"/>
          <p:nvPr/>
        </p:nvSpPr>
        <p:spPr>
          <a:xfrm>
            <a:off x="1143972" y="1143807"/>
            <a:ext cx="1014341" cy="584775"/>
          </a:xfrm>
          <a:prstGeom prst="rect">
            <a:avLst/>
          </a:prstGeom>
          <a:noFill/>
        </p:spPr>
        <p:txBody>
          <a:bodyPr wrap="square" rtlCol="0">
            <a:spAutoFit/>
          </a:bodyPr>
          <a:lstStyle/>
          <a:p>
            <a:pPr algn="ctr"/>
            <a:r>
              <a:rPr kumimoji="1" lang="ja-JP" altLang="en-US" sz="3200">
                <a:solidFill>
                  <a:schemeClr val="bg1"/>
                </a:solidFill>
                <a:latin typeface="Hiragino Maru Gothic ProN W4" panose="020F0400000000000000" pitchFamily="34" charset="-128"/>
                <a:ea typeface="Hiragino Maru Gothic ProN W4" panose="020F0400000000000000" pitchFamily="34" charset="-128"/>
              </a:rPr>
              <a:t>医学</a:t>
            </a:r>
          </a:p>
        </p:txBody>
      </p:sp>
      <p:sp>
        <p:nvSpPr>
          <p:cNvPr id="8" name="角丸四角形 7">
            <a:extLst>
              <a:ext uri="{FF2B5EF4-FFF2-40B4-BE49-F238E27FC236}">
                <a16:creationId xmlns:a16="http://schemas.microsoft.com/office/drawing/2014/main" id="{A48E487B-D770-3BF8-8F90-69C735198422}"/>
              </a:ext>
            </a:extLst>
          </p:cNvPr>
          <p:cNvSpPr/>
          <p:nvPr/>
        </p:nvSpPr>
        <p:spPr>
          <a:xfrm>
            <a:off x="1006185" y="3520072"/>
            <a:ext cx="1310343" cy="672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E03023B-D224-94B6-6E0C-D96F334714B5}"/>
              </a:ext>
            </a:extLst>
          </p:cNvPr>
          <p:cNvSpPr txBox="1"/>
          <p:nvPr/>
        </p:nvSpPr>
        <p:spPr>
          <a:xfrm>
            <a:off x="1143972" y="3607904"/>
            <a:ext cx="1014341" cy="584775"/>
          </a:xfrm>
          <a:prstGeom prst="rect">
            <a:avLst/>
          </a:prstGeom>
          <a:noFill/>
        </p:spPr>
        <p:txBody>
          <a:bodyPr wrap="square" rtlCol="0">
            <a:spAutoFit/>
          </a:bodyPr>
          <a:lstStyle/>
          <a:p>
            <a:pPr algn="ctr"/>
            <a:r>
              <a:rPr kumimoji="1" lang="ja-JP" altLang="en-US" sz="3200">
                <a:solidFill>
                  <a:schemeClr val="bg1"/>
                </a:solidFill>
                <a:latin typeface="Hiragino Maru Gothic ProN W4" panose="020F0400000000000000" pitchFamily="34" charset="-128"/>
                <a:ea typeface="Hiragino Maru Gothic ProN W4" panose="020F0400000000000000" pitchFamily="34" charset="-128"/>
              </a:rPr>
              <a:t>歯学</a:t>
            </a:r>
          </a:p>
        </p:txBody>
      </p:sp>
      <p:sp>
        <p:nvSpPr>
          <p:cNvPr id="10" name="テキスト ボックス 9">
            <a:extLst>
              <a:ext uri="{FF2B5EF4-FFF2-40B4-BE49-F238E27FC236}">
                <a16:creationId xmlns:a16="http://schemas.microsoft.com/office/drawing/2014/main" id="{3F304EBB-0E6A-876A-6ED0-BB3FF4EA3187}"/>
              </a:ext>
            </a:extLst>
          </p:cNvPr>
          <p:cNvSpPr txBox="1"/>
          <p:nvPr/>
        </p:nvSpPr>
        <p:spPr>
          <a:xfrm>
            <a:off x="1008113" y="1824542"/>
            <a:ext cx="3573662" cy="461665"/>
          </a:xfrm>
          <a:prstGeom prst="rect">
            <a:avLst/>
          </a:prstGeom>
          <a:noFill/>
        </p:spPr>
        <p:txBody>
          <a:bodyPr wrap="square" rtlCol="0">
            <a:spAutoFit/>
          </a:bodyPr>
          <a:lstStyle/>
          <a:p>
            <a:pPr algn="ctr"/>
            <a:r>
              <a:rPr kumimoji="1" lang="ja-JP" altLang="en-US" sz="2400">
                <a:highlight>
                  <a:srgbClr val="FFFF00"/>
                </a:highlight>
                <a:latin typeface="Hiragino Maru Gothic ProN W4" panose="020F0400000000000000" pitchFamily="34" charset="-128"/>
                <a:ea typeface="Hiragino Maru Gothic ProN W4" panose="020F0400000000000000" pitchFamily="34" charset="-128"/>
              </a:rPr>
              <a:t>プレシジョンメディスン</a:t>
            </a:r>
            <a:endParaRPr kumimoji="1" lang="ja-JP" altLang="en-US" sz="2800">
              <a:highlight>
                <a:srgbClr val="FFFF00"/>
              </a:highlight>
              <a:latin typeface="Hiragino Maru Gothic ProN W4" panose="020F0400000000000000" pitchFamily="34" charset="-128"/>
              <a:ea typeface="Hiragino Maru Gothic ProN W4" panose="020F0400000000000000" pitchFamily="34" charset="-128"/>
            </a:endParaRPr>
          </a:p>
        </p:txBody>
      </p:sp>
      <p:sp>
        <p:nvSpPr>
          <p:cNvPr id="11" name="テキスト ボックス 10">
            <a:extLst>
              <a:ext uri="{FF2B5EF4-FFF2-40B4-BE49-F238E27FC236}">
                <a16:creationId xmlns:a16="http://schemas.microsoft.com/office/drawing/2014/main" id="{E706BC13-52EC-D35F-83D0-2728A1244F1D}"/>
              </a:ext>
            </a:extLst>
          </p:cNvPr>
          <p:cNvSpPr txBox="1"/>
          <p:nvPr/>
        </p:nvSpPr>
        <p:spPr>
          <a:xfrm>
            <a:off x="1296854" y="2428960"/>
            <a:ext cx="2945135" cy="646331"/>
          </a:xfrm>
          <a:prstGeom prst="rect">
            <a:avLst/>
          </a:prstGeom>
          <a:noFill/>
        </p:spPr>
        <p:txBody>
          <a:bodyPr wrap="square" rtlCol="0">
            <a:spAutoFit/>
          </a:bodyPr>
          <a:lstStyle/>
          <a:p>
            <a:pPr algn="ctr"/>
            <a:r>
              <a:rPr kumimoji="1" lang="ja-JP" altLang="en-US">
                <a:latin typeface="Hiragino Maru Gothic ProN W4" panose="020F0400000000000000" pitchFamily="34" charset="-128"/>
                <a:ea typeface="Hiragino Maru Gothic ProN W4" panose="020F0400000000000000" pitchFamily="34" charset="-128"/>
              </a:rPr>
              <a:t>遺伝子検査</a:t>
            </a:r>
            <a:endParaRPr kumimoji="1" lang="en-US" altLang="ja-JP">
              <a:latin typeface="Hiragino Maru Gothic ProN W4" panose="020F0400000000000000" pitchFamily="34" charset="-128"/>
              <a:ea typeface="Hiragino Maru Gothic ProN W4" panose="020F0400000000000000" pitchFamily="34" charset="-128"/>
            </a:endParaRPr>
          </a:p>
          <a:p>
            <a:pPr algn="ctr"/>
            <a:r>
              <a:rPr kumimoji="1" lang="ja-JP" altLang="en-US">
                <a:latin typeface="Hiragino Maru Gothic ProN W4" panose="020F0400000000000000" pitchFamily="34" charset="-128"/>
                <a:ea typeface="Hiragino Maru Gothic ProN W4" panose="020F0400000000000000" pitchFamily="34" charset="-128"/>
              </a:rPr>
              <a:t>オーダーメイド医療</a:t>
            </a:r>
          </a:p>
        </p:txBody>
      </p:sp>
      <p:sp>
        <p:nvSpPr>
          <p:cNvPr id="12" name="テキスト ボックス 11">
            <a:extLst>
              <a:ext uri="{FF2B5EF4-FFF2-40B4-BE49-F238E27FC236}">
                <a16:creationId xmlns:a16="http://schemas.microsoft.com/office/drawing/2014/main" id="{EC4ACEF1-684F-CEFA-2259-A63A278AD1DD}"/>
              </a:ext>
            </a:extLst>
          </p:cNvPr>
          <p:cNvSpPr txBox="1"/>
          <p:nvPr/>
        </p:nvSpPr>
        <p:spPr>
          <a:xfrm>
            <a:off x="4246545" y="1362877"/>
            <a:ext cx="3573662" cy="461665"/>
          </a:xfrm>
          <a:prstGeom prst="rect">
            <a:avLst/>
          </a:prstGeom>
          <a:noFill/>
        </p:spPr>
        <p:txBody>
          <a:bodyPr wrap="square" rtlCol="0">
            <a:spAutoFit/>
          </a:bodyPr>
          <a:lstStyle/>
          <a:p>
            <a:pPr algn="ctr"/>
            <a:r>
              <a:rPr kumimoji="1" lang="ja-JP" altLang="en-US" sz="2400">
                <a:highlight>
                  <a:srgbClr val="FFFF00"/>
                </a:highlight>
                <a:latin typeface="Hiragino Maru Gothic ProN W4" panose="020F0400000000000000" pitchFamily="34" charset="-128"/>
                <a:ea typeface="Hiragino Maru Gothic ProN W4" panose="020F0400000000000000" pitchFamily="34" charset="-128"/>
              </a:rPr>
              <a:t>デジタル医療</a:t>
            </a:r>
            <a:endParaRPr kumimoji="1" lang="ja-JP" altLang="en-US" sz="2800">
              <a:highlight>
                <a:srgbClr val="FFFF00"/>
              </a:highlight>
              <a:latin typeface="Hiragino Maru Gothic ProN W4" panose="020F0400000000000000" pitchFamily="34" charset="-128"/>
              <a:ea typeface="Hiragino Maru Gothic ProN W4" panose="020F0400000000000000" pitchFamily="34" charset="-128"/>
            </a:endParaRPr>
          </a:p>
        </p:txBody>
      </p:sp>
      <p:sp>
        <p:nvSpPr>
          <p:cNvPr id="13" name="テキスト ボックス 12">
            <a:extLst>
              <a:ext uri="{FF2B5EF4-FFF2-40B4-BE49-F238E27FC236}">
                <a16:creationId xmlns:a16="http://schemas.microsoft.com/office/drawing/2014/main" id="{2DE5834B-A547-31E5-F51B-A36E1EB450FB}"/>
              </a:ext>
            </a:extLst>
          </p:cNvPr>
          <p:cNvSpPr txBox="1"/>
          <p:nvPr/>
        </p:nvSpPr>
        <p:spPr>
          <a:xfrm>
            <a:off x="4637325" y="1824542"/>
            <a:ext cx="2945135" cy="1477328"/>
          </a:xfrm>
          <a:prstGeom prst="rect">
            <a:avLst/>
          </a:prstGeom>
          <a:noFill/>
        </p:spPr>
        <p:txBody>
          <a:bodyPr wrap="square" rtlCol="0">
            <a:spAutoFit/>
          </a:bodyPr>
          <a:lstStyle/>
          <a:p>
            <a:pPr algn="ctr"/>
            <a:r>
              <a:rPr kumimoji="1" lang="ja-JP" altLang="en-US">
                <a:latin typeface="Hiragino Maru Gothic ProN W4" panose="020F0400000000000000" pitchFamily="34" charset="-128"/>
                <a:ea typeface="Hiragino Maru Gothic ProN W4" panose="020F0400000000000000" pitchFamily="34" charset="-128"/>
              </a:rPr>
              <a:t>オンライン診療</a:t>
            </a:r>
            <a:endParaRPr kumimoji="1" lang="en-US" altLang="ja-JP">
              <a:latin typeface="Hiragino Maru Gothic ProN W4" panose="020F0400000000000000" pitchFamily="34" charset="-128"/>
              <a:ea typeface="Hiragino Maru Gothic ProN W4" panose="020F0400000000000000" pitchFamily="34" charset="-128"/>
            </a:endParaRPr>
          </a:p>
          <a:p>
            <a:pPr algn="ctr"/>
            <a:r>
              <a:rPr kumimoji="1" lang="ja-JP" altLang="en-US">
                <a:latin typeface="Hiragino Maru Gothic ProN W4" panose="020F0400000000000000" pitchFamily="34" charset="-128"/>
                <a:ea typeface="Hiragino Maru Gothic ProN W4" panose="020F0400000000000000" pitchFamily="34" charset="-128"/>
              </a:rPr>
              <a:t>ロボティクス</a:t>
            </a:r>
            <a:r>
              <a:rPr kumimoji="1" lang="en-US" altLang="ja-JP">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診療補助、遠隔操作</a:t>
            </a:r>
            <a:r>
              <a:rPr kumimoji="1" lang="en-US" altLang="ja-JP">
                <a:latin typeface="Hiragino Maru Gothic ProN W4" panose="020F0400000000000000" pitchFamily="34" charset="-128"/>
                <a:ea typeface="Hiragino Maru Gothic ProN W4" panose="020F0400000000000000" pitchFamily="34" charset="-128"/>
              </a:rPr>
              <a:t>)</a:t>
            </a:r>
          </a:p>
          <a:p>
            <a:pPr algn="ctr"/>
            <a:r>
              <a:rPr kumimoji="1" lang="en-US" altLang="ja-JP">
                <a:latin typeface="Hiragino Maru Gothic ProN W4" panose="020F0400000000000000" pitchFamily="34" charset="-128"/>
                <a:ea typeface="Hiragino Maru Gothic ProN W4" panose="020F0400000000000000" pitchFamily="34" charset="-128"/>
              </a:rPr>
              <a:t>VR</a:t>
            </a:r>
            <a:r>
              <a:rPr kumimoji="1" lang="ja-JP" altLang="en-US">
                <a:latin typeface="Hiragino Maru Gothic ProN W4" panose="020F0400000000000000" pitchFamily="34" charset="-128"/>
                <a:ea typeface="Hiragino Maru Gothic ProN W4" panose="020F0400000000000000" pitchFamily="34" charset="-128"/>
              </a:rPr>
              <a:t>、</a:t>
            </a:r>
            <a:r>
              <a:rPr kumimoji="1" lang="en-US" altLang="ja-JP">
                <a:latin typeface="Hiragino Maru Gothic ProN W4" panose="020F0400000000000000" pitchFamily="34" charset="-128"/>
                <a:ea typeface="Hiragino Maru Gothic ProN W4" panose="020F0400000000000000" pitchFamily="34" charset="-128"/>
              </a:rPr>
              <a:t>AR</a:t>
            </a:r>
            <a:r>
              <a:rPr kumimoji="1" lang="ja-JP" altLang="en-US">
                <a:latin typeface="Hiragino Maru Gothic ProN W4" panose="020F0400000000000000" pitchFamily="34" charset="-128"/>
                <a:ea typeface="Hiragino Maru Gothic ProN W4" panose="020F0400000000000000" pitchFamily="34" charset="-128"/>
              </a:rPr>
              <a:t>、</a:t>
            </a:r>
            <a:r>
              <a:rPr kumimoji="1" lang="en-US" altLang="ja-JP">
                <a:latin typeface="Hiragino Maru Gothic ProN W4" panose="020F0400000000000000" pitchFamily="34" charset="-128"/>
                <a:ea typeface="Hiragino Maru Gothic ProN W4" panose="020F0400000000000000" pitchFamily="34" charset="-128"/>
              </a:rPr>
              <a:t>XR</a:t>
            </a:r>
          </a:p>
          <a:p>
            <a:pPr algn="ctr"/>
            <a:r>
              <a:rPr kumimoji="1" lang="en-US" altLang="ja-JP">
                <a:latin typeface="Hiragino Maru Gothic ProN W4" panose="020F0400000000000000" pitchFamily="34" charset="-128"/>
                <a:ea typeface="Hiragino Maru Gothic ProN W4" panose="020F0400000000000000" pitchFamily="34" charset="-128"/>
              </a:rPr>
              <a:t>CADe</a:t>
            </a:r>
            <a:r>
              <a:rPr kumimoji="1" lang="ja-JP" altLang="en-US">
                <a:latin typeface="Hiragino Maru Gothic ProN W4" panose="020F0400000000000000" pitchFamily="34" charset="-128"/>
                <a:ea typeface="Hiragino Maru Gothic ProN W4" panose="020F0400000000000000" pitchFamily="34" charset="-128"/>
              </a:rPr>
              <a:t>、</a:t>
            </a:r>
            <a:r>
              <a:rPr kumimoji="1" lang="en-US" altLang="ja-JP">
                <a:latin typeface="Hiragino Maru Gothic ProN W4" panose="020F0400000000000000" pitchFamily="34" charset="-128"/>
                <a:ea typeface="Hiragino Maru Gothic ProN W4" panose="020F0400000000000000" pitchFamily="34" charset="-128"/>
              </a:rPr>
              <a:t>CADx</a:t>
            </a:r>
            <a:endParaRPr kumimoji="1" lang="ja-JP" altLang="en-US">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84CAD7BB-3D59-B512-83B6-6A67ACE4F1D2}"/>
              </a:ext>
            </a:extLst>
          </p:cNvPr>
          <p:cNvSpPr txBox="1"/>
          <p:nvPr/>
        </p:nvSpPr>
        <p:spPr>
          <a:xfrm>
            <a:off x="7514105" y="2858790"/>
            <a:ext cx="3413123" cy="461665"/>
          </a:xfrm>
          <a:prstGeom prst="rect">
            <a:avLst/>
          </a:prstGeom>
          <a:noFill/>
        </p:spPr>
        <p:txBody>
          <a:bodyPr wrap="square" rtlCol="0">
            <a:spAutoFit/>
          </a:bodyPr>
          <a:lstStyle/>
          <a:p>
            <a:pPr algn="ctr"/>
            <a:r>
              <a:rPr kumimoji="1" lang="en-US" altLang="ja-JP" sz="2400">
                <a:highlight>
                  <a:srgbClr val="FFFF00"/>
                </a:highlight>
                <a:latin typeface="Hiragino Maru Gothic ProN W4" panose="020F0400000000000000" pitchFamily="34" charset="-128"/>
                <a:ea typeface="Hiragino Maru Gothic ProN W4" panose="020F0400000000000000" pitchFamily="34" charset="-128"/>
              </a:rPr>
              <a:t>AI</a:t>
            </a:r>
            <a:r>
              <a:rPr kumimoji="1" lang="ja-JP" altLang="en-US" sz="2400">
                <a:highlight>
                  <a:srgbClr val="FFFF00"/>
                </a:highlight>
                <a:latin typeface="Hiragino Maru Gothic ProN W4" panose="020F0400000000000000" pitchFamily="34" charset="-128"/>
                <a:ea typeface="Hiragino Maru Gothic ProN W4" panose="020F0400000000000000" pitchFamily="34" charset="-128"/>
              </a:rPr>
              <a:t>による画像診断</a:t>
            </a:r>
            <a:endParaRPr kumimoji="1" lang="ja-JP" altLang="en-US" sz="2800">
              <a:highlight>
                <a:srgbClr val="FFFF00"/>
              </a:highlight>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2F402518-BA82-B005-6CB5-E742430B4F23}"/>
              </a:ext>
            </a:extLst>
          </p:cNvPr>
          <p:cNvSpPr txBox="1"/>
          <p:nvPr/>
        </p:nvSpPr>
        <p:spPr>
          <a:xfrm>
            <a:off x="1653978" y="4628790"/>
            <a:ext cx="2774763" cy="923330"/>
          </a:xfrm>
          <a:prstGeom prst="rect">
            <a:avLst/>
          </a:prstGeom>
          <a:noFill/>
        </p:spPr>
        <p:txBody>
          <a:bodyPr wrap="square" rtlCol="0">
            <a:spAutoFit/>
          </a:bodyPr>
          <a:lstStyle/>
          <a:p>
            <a:pPr algn="ctr"/>
            <a:r>
              <a:rPr kumimoji="1" lang="en-US" altLang="ja-JP">
                <a:latin typeface="Hiragino Maru Gothic ProN W4" panose="020F0400000000000000" pitchFamily="34" charset="-128"/>
                <a:ea typeface="Hiragino Maru Gothic ProN W4" panose="020F0400000000000000" pitchFamily="34" charset="-128"/>
              </a:rPr>
              <a:t>3D</a:t>
            </a:r>
            <a:r>
              <a:rPr kumimoji="1" lang="ja-JP" altLang="en-US">
                <a:latin typeface="Hiragino Maru Gothic ProN W4" panose="020F0400000000000000" pitchFamily="34" charset="-128"/>
                <a:ea typeface="Hiragino Maru Gothic ProN W4" panose="020F0400000000000000" pitchFamily="34" charset="-128"/>
              </a:rPr>
              <a:t>プリンター</a:t>
            </a:r>
            <a:endParaRPr kumimoji="1" lang="en-US" altLang="ja-JP">
              <a:latin typeface="Hiragino Maru Gothic ProN W4" panose="020F0400000000000000" pitchFamily="34" charset="-128"/>
              <a:ea typeface="Hiragino Maru Gothic ProN W4" panose="020F0400000000000000" pitchFamily="34" charset="-128"/>
            </a:endParaRPr>
          </a:p>
          <a:p>
            <a:pPr algn="ctr"/>
            <a:r>
              <a:rPr kumimoji="1" lang="ja-JP" altLang="en-US">
                <a:latin typeface="Hiragino Maru Gothic ProN W4" panose="020F0400000000000000" pitchFamily="34" charset="-128"/>
                <a:ea typeface="Hiragino Maru Gothic ProN W4" panose="020F0400000000000000" pitchFamily="34" charset="-128"/>
              </a:rPr>
              <a:t>口腔内スキャナー</a:t>
            </a:r>
            <a:endParaRPr kumimoji="1" lang="en-US" altLang="ja-JP">
              <a:latin typeface="Hiragino Maru Gothic ProN W4" panose="020F0400000000000000" pitchFamily="34" charset="-128"/>
              <a:ea typeface="Hiragino Maru Gothic ProN W4" panose="020F0400000000000000" pitchFamily="34" charset="-128"/>
            </a:endParaRPr>
          </a:p>
          <a:p>
            <a:pPr algn="ctr"/>
            <a:r>
              <a:rPr kumimoji="1" lang="en-US" altLang="ja-JP">
                <a:latin typeface="Hiragino Maru Gothic ProN W4" panose="020F0400000000000000" pitchFamily="34" charset="-128"/>
                <a:ea typeface="Hiragino Maru Gothic ProN W4" panose="020F0400000000000000" pitchFamily="34" charset="-128"/>
              </a:rPr>
              <a:t>CAD/CAM</a:t>
            </a:r>
            <a:endParaRPr kumimoji="1" lang="ja-JP" altLang="en-US">
              <a:latin typeface="Hiragino Maru Gothic ProN W4" panose="020F0400000000000000" pitchFamily="34" charset="-128"/>
              <a:ea typeface="Hiragino Maru Gothic ProN W4" panose="020F0400000000000000" pitchFamily="34" charset="-128"/>
            </a:endParaRPr>
          </a:p>
        </p:txBody>
      </p:sp>
      <p:sp>
        <p:nvSpPr>
          <p:cNvPr id="16" name="テキスト ボックス 15">
            <a:extLst>
              <a:ext uri="{FF2B5EF4-FFF2-40B4-BE49-F238E27FC236}">
                <a16:creationId xmlns:a16="http://schemas.microsoft.com/office/drawing/2014/main" id="{96727A6E-3630-3D48-2272-6563E6103391}"/>
              </a:ext>
            </a:extLst>
          </p:cNvPr>
          <p:cNvSpPr txBox="1"/>
          <p:nvPr/>
        </p:nvSpPr>
        <p:spPr>
          <a:xfrm>
            <a:off x="4581775" y="4696881"/>
            <a:ext cx="2774763" cy="646331"/>
          </a:xfrm>
          <a:prstGeom prst="rect">
            <a:avLst/>
          </a:prstGeom>
          <a:noFill/>
        </p:spPr>
        <p:txBody>
          <a:bodyPr wrap="square" rtlCol="0">
            <a:spAutoFit/>
          </a:bodyPr>
          <a:lstStyle/>
          <a:p>
            <a:pPr algn="ctr"/>
            <a:r>
              <a:rPr kumimoji="1" lang="en-US" altLang="ja-JP">
                <a:latin typeface="Hiragino Maru Gothic ProN W4" panose="020F0400000000000000" pitchFamily="34" charset="-128"/>
                <a:ea typeface="Hiragino Maru Gothic ProN W4" panose="020F0400000000000000" pitchFamily="34" charset="-128"/>
              </a:rPr>
              <a:t>VR</a:t>
            </a:r>
            <a:r>
              <a:rPr kumimoji="1" lang="ja-JP" altLang="en-US">
                <a:latin typeface="Hiragino Maru Gothic ProN W4" panose="020F0400000000000000" pitchFamily="34" charset="-128"/>
                <a:ea typeface="Hiragino Maru Gothic ProN W4" panose="020F0400000000000000" pitchFamily="34" charset="-128"/>
              </a:rPr>
              <a:t>、</a:t>
            </a:r>
            <a:r>
              <a:rPr kumimoji="1" lang="en-US" altLang="ja-JP">
                <a:latin typeface="Hiragino Maru Gothic ProN W4" panose="020F0400000000000000" pitchFamily="34" charset="-128"/>
                <a:ea typeface="Hiragino Maru Gothic ProN W4" panose="020F0400000000000000" pitchFamily="34" charset="-128"/>
              </a:rPr>
              <a:t>AR</a:t>
            </a:r>
          </a:p>
          <a:p>
            <a:pPr algn="ctr"/>
            <a:r>
              <a:rPr kumimoji="1" lang="en-US" altLang="ja-JP">
                <a:latin typeface="Hiragino Maru Gothic ProN W4" panose="020F0400000000000000" pitchFamily="34" charset="-128"/>
                <a:ea typeface="Hiragino Maru Gothic ProN W4" panose="020F0400000000000000" pitchFamily="34" charset="-128"/>
              </a:rPr>
              <a:t>CADe</a:t>
            </a:r>
            <a:r>
              <a:rPr kumimoji="1" lang="ja-JP" altLang="en-US">
                <a:latin typeface="Hiragino Maru Gothic ProN W4" panose="020F0400000000000000" pitchFamily="34" charset="-128"/>
                <a:ea typeface="Hiragino Maru Gothic ProN W4" panose="020F0400000000000000" pitchFamily="34" charset="-128"/>
              </a:rPr>
              <a:t>、</a:t>
            </a:r>
            <a:r>
              <a:rPr kumimoji="1" lang="en-US" altLang="ja-JP">
                <a:latin typeface="Hiragino Maru Gothic ProN W4" panose="020F0400000000000000" pitchFamily="34" charset="-128"/>
                <a:ea typeface="Hiragino Maru Gothic ProN W4" panose="020F0400000000000000" pitchFamily="34" charset="-128"/>
              </a:rPr>
              <a:t>CADx</a:t>
            </a:r>
            <a:endParaRPr kumimoji="1" lang="ja-JP" altLang="en-US">
              <a:latin typeface="Hiragino Maru Gothic ProN W4" panose="020F0400000000000000" pitchFamily="34" charset="-128"/>
              <a:ea typeface="Hiragino Maru Gothic ProN W4" panose="020F0400000000000000" pitchFamily="34" charset="-128"/>
            </a:endParaRPr>
          </a:p>
        </p:txBody>
      </p:sp>
      <p:sp>
        <p:nvSpPr>
          <p:cNvPr id="17" name="角丸四角形 16">
            <a:extLst>
              <a:ext uri="{FF2B5EF4-FFF2-40B4-BE49-F238E27FC236}">
                <a16:creationId xmlns:a16="http://schemas.microsoft.com/office/drawing/2014/main" id="{257C9A93-BC84-B290-2590-446A63D28629}"/>
              </a:ext>
            </a:extLst>
          </p:cNvPr>
          <p:cNvSpPr/>
          <p:nvPr/>
        </p:nvSpPr>
        <p:spPr>
          <a:xfrm>
            <a:off x="7904275" y="1446680"/>
            <a:ext cx="2559416" cy="10593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C8CE838-F7B7-433D-C03A-E31A1023F672}"/>
              </a:ext>
            </a:extLst>
          </p:cNvPr>
          <p:cNvSpPr txBox="1"/>
          <p:nvPr/>
        </p:nvSpPr>
        <p:spPr>
          <a:xfrm>
            <a:off x="7904275" y="1483641"/>
            <a:ext cx="2559416" cy="1077218"/>
          </a:xfrm>
          <a:prstGeom prst="rect">
            <a:avLst/>
          </a:prstGeom>
          <a:noFill/>
        </p:spPr>
        <p:txBody>
          <a:bodyPr wrap="square" rtlCol="0">
            <a:spAutoFit/>
          </a:bodyPr>
          <a:lstStyle/>
          <a:p>
            <a:pPr algn="ctr"/>
            <a:r>
              <a:rPr kumimoji="1" lang="ja-JP" altLang="en-US" sz="3200">
                <a:solidFill>
                  <a:schemeClr val="bg1"/>
                </a:solidFill>
                <a:latin typeface="Hiragino Maru Gothic ProN W4" panose="020F0400000000000000" pitchFamily="34" charset="-128"/>
                <a:ea typeface="Hiragino Maru Gothic ProN W4" panose="020F0400000000000000" pitchFamily="34" charset="-128"/>
              </a:rPr>
              <a:t>放射線分野</a:t>
            </a:r>
            <a:endParaRPr kumimoji="1" lang="en-US" altLang="ja-JP" sz="3200">
              <a:solidFill>
                <a:schemeClr val="bg1"/>
              </a:solidFill>
              <a:latin typeface="Hiragino Maru Gothic ProN W4" panose="020F0400000000000000" pitchFamily="34" charset="-128"/>
              <a:ea typeface="Hiragino Maru Gothic ProN W4" panose="020F0400000000000000" pitchFamily="34" charset="-128"/>
            </a:endParaRPr>
          </a:p>
          <a:p>
            <a:pPr algn="ctr"/>
            <a:r>
              <a:rPr kumimoji="1" lang="ja-JP" altLang="en-US" sz="3200">
                <a:solidFill>
                  <a:schemeClr val="bg1"/>
                </a:solidFill>
                <a:latin typeface="Hiragino Maru Gothic ProN W4" panose="020F0400000000000000" pitchFamily="34" charset="-128"/>
                <a:ea typeface="Hiragino Maru Gothic ProN W4" panose="020F0400000000000000" pitchFamily="34" charset="-128"/>
              </a:rPr>
              <a:t>病理分野</a:t>
            </a:r>
          </a:p>
        </p:txBody>
      </p:sp>
      <p:sp>
        <p:nvSpPr>
          <p:cNvPr id="19" name="テキスト ボックス 18">
            <a:extLst>
              <a:ext uri="{FF2B5EF4-FFF2-40B4-BE49-F238E27FC236}">
                <a16:creationId xmlns:a16="http://schemas.microsoft.com/office/drawing/2014/main" id="{4A872755-2C54-9EC4-1664-52FB92764FBF}"/>
              </a:ext>
            </a:extLst>
          </p:cNvPr>
          <p:cNvSpPr txBox="1"/>
          <p:nvPr/>
        </p:nvSpPr>
        <p:spPr>
          <a:xfrm>
            <a:off x="1960228" y="4192679"/>
            <a:ext cx="5243094" cy="461665"/>
          </a:xfrm>
          <a:prstGeom prst="rect">
            <a:avLst/>
          </a:prstGeom>
          <a:noFill/>
        </p:spPr>
        <p:txBody>
          <a:bodyPr wrap="square" rtlCol="0">
            <a:spAutoFit/>
          </a:bodyPr>
          <a:lstStyle/>
          <a:p>
            <a:pPr algn="ctr"/>
            <a:r>
              <a:rPr kumimoji="1" lang="ja-JP" altLang="en-US" sz="2400">
                <a:highlight>
                  <a:srgbClr val="FFFF00"/>
                </a:highlight>
                <a:latin typeface="Hiragino Maru Gothic ProN W4" panose="020F0400000000000000" pitchFamily="34" charset="-128"/>
                <a:ea typeface="Hiragino Maru Gothic ProN W4" panose="020F0400000000000000" pitchFamily="34" charset="-128"/>
              </a:rPr>
              <a:t>デジタルデンティストリー</a:t>
            </a:r>
            <a:endParaRPr kumimoji="1" lang="ja-JP" altLang="en-US" sz="2800">
              <a:highlight>
                <a:srgbClr val="FFFF00"/>
              </a:highlight>
              <a:latin typeface="Hiragino Maru Gothic ProN W4" panose="020F0400000000000000" pitchFamily="34" charset="-128"/>
              <a:ea typeface="Hiragino Maru Gothic ProN W4" panose="020F0400000000000000" pitchFamily="34" charset="-128"/>
            </a:endParaRPr>
          </a:p>
        </p:txBody>
      </p:sp>
      <p:sp>
        <p:nvSpPr>
          <p:cNvPr id="20" name="テキスト ボックス 19">
            <a:extLst>
              <a:ext uri="{FF2B5EF4-FFF2-40B4-BE49-F238E27FC236}">
                <a16:creationId xmlns:a16="http://schemas.microsoft.com/office/drawing/2014/main" id="{379481FA-99AC-40D7-2657-5A49497DBD59}"/>
              </a:ext>
            </a:extLst>
          </p:cNvPr>
          <p:cNvSpPr txBox="1"/>
          <p:nvPr/>
        </p:nvSpPr>
        <p:spPr>
          <a:xfrm>
            <a:off x="7663156" y="3359941"/>
            <a:ext cx="3413123" cy="1754326"/>
          </a:xfrm>
          <a:prstGeom prst="rect">
            <a:avLst/>
          </a:prstGeom>
          <a:noFill/>
        </p:spPr>
        <p:txBody>
          <a:bodyPr wrap="square" rtlCol="0">
            <a:spAutoFit/>
          </a:bodyPr>
          <a:lstStyle/>
          <a:p>
            <a:r>
              <a:rPr kumimoji="1" lang="ja-JP" altLang="en-US">
                <a:latin typeface="Hiragino Maru Gothic ProN W4" panose="020F0400000000000000" pitchFamily="34" charset="-128"/>
                <a:ea typeface="Hiragino Maru Gothic ProN W4" panose="020F0400000000000000" pitchFamily="34" charset="-128"/>
              </a:rPr>
              <a:t>・</a:t>
            </a:r>
            <a:r>
              <a:rPr kumimoji="1" lang="en-US" altLang="ja-JP">
                <a:latin typeface="Hiragino Maru Gothic ProN W4" panose="020F0400000000000000" pitchFamily="34" charset="-128"/>
                <a:ea typeface="Hiragino Maru Gothic ProN W4" panose="020F0400000000000000" pitchFamily="34" charset="-128"/>
              </a:rPr>
              <a:t>X</a:t>
            </a:r>
            <a:r>
              <a:rPr kumimoji="1" lang="ja-JP" altLang="en-US">
                <a:latin typeface="Hiragino Maru Gothic ProN W4" panose="020F0400000000000000" pitchFamily="34" charset="-128"/>
                <a:ea typeface="Hiragino Maru Gothic ProN W4" panose="020F0400000000000000" pitchFamily="34" charset="-128"/>
              </a:rPr>
              <a:t>線写真</a:t>
            </a:r>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　　肺がん、虫歯、歯周病など</a:t>
            </a:r>
            <a:endParaRPr kumimoji="1" lang="en-US" altLang="ja-JP">
              <a:latin typeface="Hiragino Maru Gothic ProN W4" panose="020F0400000000000000" pitchFamily="34" charset="-128"/>
              <a:ea typeface="Hiragino Maru Gothic ProN W4" panose="020F0400000000000000" pitchFamily="34" charset="-128"/>
            </a:endParaRPr>
          </a:p>
          <a:p>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a:t>
            </a:r>
            <a:r>
              <a:rPr kumimoji="1" lang="en-US" altLang="ja-JP">
                <a:latin typeface="Hiragino Maru Gothic ProN W4" panose="020F0400000000000000" pitchFamily="34" charset="-128"/>
                <a:ea typeface="Hiragino Maru Gothic ProN W4" panose="020F0400000000000000" pitchFamily="34" charset="-128"/>
              </a:rPr>
              <a:t>CT</a:t>
            </a:r>
            <a:r>
              <a:rPr kumimoji="1" lang="ja-JP" altLang="en-US">
                <a:latin typeface="Hiragino Maru Gothic ProN W4" panose="020F0400000000000000" pitchFamily="34" charset="-128"/>
                <a:ea typeface="Hiragino Maru Gothic ProN W4" panose="020F0400000000000000" pitchFamily="34" charset="-128"/>
              </a:rPr>
              <a:t>、</a:t>
            </a:r>
            <a:r>
              <a:rPr kumimoji="1" lang="en-US" altLang="ja-JP">
                <a:latin typeface="Hiragino Maru Gothic ProN W4" panose="020F0400000000000000" pitchFamily="34" charset="-128"/>
                <a:ea typeface="Hiragino Maru Gothic ProN W4" panose="020F0400000000000000" pitchFamily="34" charset="-128"/>
              </a:rPr>
              <a:t>MRI</a:t>
            </a:r>
          </a:p>
          <a:p>
            <a:r>
              <a:rPr kumimoji="1" lang="ja-JP" altLang="en-US">
                <a:latin typeface="Hiragino Maru Gothic ProN W4" panose="020F0400000000000000" pitchFamily="34" charset="-128"/>
                <a:ea typeface="Hiragino Maru Gothic ProN W4" panose="020F0400000000000000" pitchFamily="34" charset="-128"/>
              </a:rPr>
              <a:t>　　肝がん、肺がん、認知症、　</a:t>
            </a:r>
            <a:endParaRPr kumimoji="1" lang="en-US" altLang="ja-JP">
              <a:latin typeface="Hiragino Maru Gothic ProN W4" panose="020F0400000000000000" pitchFamily="34" charset="-128"/>
              <a:ea typeface="Hiragino Maru Gothic ProN W4" panose="020F0400000000000000" pitchFamily="34" charset="-128"/>
            </a:endParaRPr>
          </a:p>
          <a:p>
            <a:r>
              <a:rPr kumimoji="1" lang="ja-JP" altLang="en-US">
                <a:latin typeface="Hiragino Maru Gothic ProN W4" panose="020F0400000000000000" pitchFamily="34" charset="-128"/>
                <a:ea typeface="Hiragino Maru Gothic ProN W4" panose="020F0400000000000000" pitchFamily="34" charset="-128"/>
              </a:rPr>
              <a:t>　　冠動脈疾患、肺疾患など</a:t>
            </a:r>
            <a:endParaRPr kumimoji="1" lang="en-US" altLang="ja-JP">
              <a:latin typeface="Hiragino Maru Gothic ProN W4" panose="020F0400000000000000" pitchFamily="34" charset="-128"/>
              <a:ea typeface="Hiragino Maru Gothic ProN W4" panose="020F0400000000000000" pitchFamily="34" charset="-128"/>
            </a:endParaRPr>
          </a:p>
        </p:txBody>
      </p:sp>
      <p:sp>
        <p:nvSpPr>
          <p:cNvPr id="21" name="テキスト ボックス 20">
            <a:extLst>
              <a:ext uri="{FF2B5EF4-FFF2-40B4-BE49-F238E27FC236}">
                <a16:creationId xmlns:a16="http://schemas.microsoft.com/office/drawing/2014/main" id="{8D2B639F-4155-3E64-CB2C-9731696ECB72}"/>
              </a:ext>
            </a:extLst>
          </p:cNvPr>
          <p:cNvSpPr txBox="1"/>
          <p:nvPr/>
        </p:nvSpPr>
        <p:spPr>
          <a:xfrm>
            <a:off x="923089" y="6043702"/>
            <a:ext cx="9957972" cy="400110"/>
          </a:xfrm>
          <a:prstGeom prst="rect">
            <a:avLst/>
          </a:prstGeom>
          <a:noFill/>
        </p:spPr>
        <p:txBody>
          <a:bodyPr wrap="square" rtlCol="0">
            <a:spAutoFit/>
          </a:bodyPr>
          <a:lstStyle/>
          <a:p>
            <a:pPr algn="ctr"/>
            <a:r>
              <a:rPr kumimoji="1" lang="ja-JP" altLang="en-US" sz="2000">
                <a:latin typeface="Hiragino Maru Gothic ProN W4" panose="020F0400000000000000" pitchFamily="34" charset="-128"/>
                <a:ea typeface="Hiragino Maru Gothic ProN W4" panose="020F0400000000000000" pitchFamily="34" charset="-128"/>
              </a:rPr>
              <a:t>コンピューターの性能向上に伴い、医療もデータサイエンスにシフトしている</a:t>
            </a:r>
          </a:p>
        </p:txBody>
      </p:sp>
    </p:spTree>
    <p:extLst>
      <p:ext uri="{BB962C8B-B14F-4D97-AF65-F5344CB8AC3E}">
        <p14:creationId xmlns:p14="http://schemas.microsoft.com/office/powerpoint/2010/main" val="230825862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4597ED3F9DF04396CDAF7ADD5042AD" ma:contentTypeVersion="16" ma:contentTypeDescription="Create a new document." ma:contentTypeScope="" ma:versionID="0f3ee2185767451b638fa54e026c7e65">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53d4090e27f2c9c45b939dca45675d76"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F1DA174-F977-4AB0-94EA-D9860FE49A38}"/>
</file>

<file path=customXml/itemProps2.xml><?xml version="1.0" encoding="utf-8"?>
<ds:datastoreItem xmlns:ds="http://schemas.openxmlformats.org/officeDocument/2006/customXml" ds:itemID="{78408B09-0068-4BC1-A240-9270ADAE08C1}"/>
</file>

<file path=customXml/itemProps3.xml><?xml version="1.0" encoding="utf-8"?>
<ds:datastoreItem xmlns:ds="http://schemas.openxmlformats.org/officeDocument/2006/customXml" ds:itemID="{92682352-2372-44FE-8211-1CBAF2DA5769}"/>
</file>

<file path=docProps/app.xml><?xml version="1.0" encoding="utf-8"?>
<Properties xmlns="http://schemas.openxmlformats.org/officeDocument/2006/extended-properties" xmlns:vt="http://schemas.openxmlformats.org/officeDocument/2006/docPropsVTypes">
  <TotalTime>3108</TotalTime>
  <Words>4060</Words>
  <Application>Microsoft Macintosh PowerPoint</Application>
  <PresentationFormat>ワイド画面</PresentationFormat>
  <Paragraphs>717</Paragraphs>
  <Slides>24</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Hiragino Maru Gothic ProN W4</vt:lpstr>
      <vt:lpstr>Meiryo</vt:lpstr>
      <vt:lpstr>游ゴシック</vt:lpstr>
      <vt:lpstr>游ゴシック Light</vt:lpstr>
      <vt:lpstr>Arial</vt:lpstr>
      <vt:lpstr>Office テーマ</vt:lpstr>
      <vt:lpstr>2023年度 医療系データサイエンス教育ワークショップ  ~医療系データサイエンス普及事業の取り組み~</vt:lpstr>
      <vt:lpstr>PowerPoint プレゼンテーション</vt:lpstr>
      <vt:lpstr>数理・データサイエンス教育強化拠点コンソーシアム</vt:lpstr>
      <vt:lpstr>標準カリキュラムの作成</vt:lpstr>
      <vt:lpstr>PowerPoint プレゼンテーション</vt:lpstr>
      <vt:lpstr>リテラシーレベルと応用基礎レベル</vt:lpstr>
      <vt:lpstr>リテラシーレベルと応用基礎レベル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GitHub</vt:lpstr>
      <vt:lpstr>PowerPoint プレゼンテーション</vt:lpstr>
      <vt:lpstr>数理・データサイエンス・AI教育プログラム認定制度</vt:lpstr>
      <vt:lpstr>医学・歯学・薬学のモデル・コア・カリキュラム改定を踏まえて</vt:lpstr>
      <vt:lpstr>本ワークショップの内容</vt:lpstr>
      <vt:lpstr>今後とも本取組みへのご協力を どうぞ宜しくお願い致します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医学・歯学分野における 数理・データサイエンス・AI教育開発事業</dc:title>
  <dc:creator>須藤　毅顕</dc:creator>
  <cp:lastModifiedBy>須藤　毅顕</cp:lastModifiedBy>
  <cp:revision>12</cp:revision>
  <dcterms:created xsi:type="dcterms:W3CDTF">2024-01-23T16:44:05Z</dcterms:created>
  <dcterms:modified xsi:type="dcterms:W3CDTF">2024-07-25T01:55:49Z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